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1264" r:id="rId3"/>
    <p:sldId id="1262" r:id="rId4"/>
    <p:sldId id="1263" r:id="rId5"/>
    <p:sldId id="1255" r:id="rId6"/>
    <p:sldId id="1256" r:id="rId7"/>
    <p:sldId id="1257" r:id="rId8"/>
    <p:sldId id="1258" r:id="rId9"/>
    <p:sldId id="1259" r:id="rId10"/>
    <p:sldId id="1260" r:id="rId11"/>
    <p:sldId id="1168" r:id="rId12"/>
    <p:sldId id="1169" r:id="rId13"/>
    <p:sldId id="1220" r:id="rId14"/>
    <p:sldId id="1238" r:id="rId15"/>
    <p:sldId id="1242" r:id="rId16"/>
    <p:sldId id="1222" r:id="rId17"/>
    <p:sldId id="1223" r:id="rId18"/>
    <p:sldId id="1230" r:id="rId19"/>
    <p:sldId id="1239" r:id="rId20"/>
    <p:sldId id="1225" r:id="rId21"/>
    <p:sldId id="1241" r:id="rId22"/>
    <p:sldId id="1231" r:id="rId23"/>
    <p:sldId id="839" r:id="rId24"/>
  </p:sldIdLst>
  <p:sldSz cx="9906000" cy="6858000" type="A4"/>
  <p:notesSz cx="6743700" cy="98758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Arial" charset="0"/>
        <a:ea typeface="굴림" charset="-127"/>
        <a:cs typeface="+mn-cs"/>
      </a:defRPr>
    </a:lvl1pPr>
    <a:lvl2pPr marL="457148" algn="l" rtl="0" fontAlgn="base" latinLnBrk="1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Arial" charset="0"/>
        <a:ea typeface="굴림" charset="-127"/>
        <a:cs typeface="+mn-cs"/>
      </a:defRPr>
    </a:lvl2pPr>
    <a:lvl3pPr marL="914296" algn="l" rtl="0" fontAlgn="base" latinLnBrk="1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Arial" charset="0"/>
        <a:ea typeface="굴림" charset="-127"/>
        <a:cs typeface="+mn-cs"/>
      </a:defRPr>
    </a:lvl3pPr>
    <a:lvl4pPr marL="1371445" algn="l" rtl="0" fontAlgn="base" latinLnBrk="1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Arial" charset="0"/>
        <a:ea typeface="굴림" charset="-127"/>
        <a:cs typeface="+mn-cs"/>
      </a:defRPr>
    </a:lvl4pPr>
    <a:lvl5pPr marL="1828592" algn="l" rtl="0" fontAlgn="base" latinLnBrk="1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Arial" charset="0"/>
        <a:ea typeface="굴림" charset="-127"/>
        <a:cs typeface="+mn-cs"/>
      </a:defRPr>
    </a:lvl5pPr>
    <a:lvl6pPr marL="2285740" algn="l" defTabSz="914296" rtl="0" eaLnBrk="1" latinLnBrk="1" hangingPunct="1">
      <a:defRPr kumimoji="1" sz="1600" b="1" kern="1200">
        <a:solidFill>
          <a:schemeClr val="tx1"/>
        </a:solidFill>
        <a:latin typeface="Arial" charset="0"/>
        <a:ea typeface="굴림" charset="-127"/>
        <a:cs typeface="+mn-cs"/>
      </a:defRPr>
    </a:lvl6pPr>
    <a:lvl7pPr marL="2742888" algn="l" defTabSz="914296" rtl="0" eaLnBrk="1" latinLnBrk="1" hangingPunct="1">
      <a:defRPr kumimoji="1" sz="1600" b="1" kern="1200">
        <a:solidFill>
          <a:schemeClr val="tx1"/>
        </a:solidFill>
        <a:latin typeface="Arial" charset="0"/>
        <a:ea typeface="굴림" charset="-127"/>
        <a:cs typeface="+mn-cs"/>
      </a:defRPr>
    </a:lvl7pPr>
    <a:lvl8pPr marL="3200036" algn="l" defTabSz="914296" rtl="0" eaLnBrk="1" latinLnBrk="1" hangingPunct="1">
      <a:defRPr kumimoji="1" sz="1600" b="1" kern="1200">
        <a:solidFill>
          <a:schemeClr val="tx1"/>
        </a:solidFill>
        <a:latin typeface="Arial" charset="0"/>
        <a:ea typeface="굴림" charset="-127"/>
        <a:cs typeface="+mn-cs"/>
      </a:defRPr>
    </a:lvl8pPr>
    <a:lvl9pPr marL="3657184" algn="l" defTabSz="914296" rtl="0" eaLnBrk="1" latinLnBrk="1" hangingPunct="1">
      <a:defRPr kumimoji="1" sz="1600" b="1" kern="1200">
        <a:solidFill>
          <a:schemeClr val="tx1"/>
        </a:solidFill>
        <a:latin typeface="Arial" charset="0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708" userDrawn="1">
          <p15:clr>
            <a:srgbClr val="A4A3A4"/>
          </p15:clr>
        </p15:guide>
        <p15:guide id="6" pos="3438" userDrawn="1">
          <p15:clr>
            <a:srgbClr val="A4A3A4"/>
          </p15:clr>
        </p15:guide>
        <p15:guide id="7" pos="2576" userDrawn="1">
          <p15:clr>
            <a:srgbClr val="A4A3A4"/>
          </p15:clr>
        </p15:guide>
        <p15:guide id="8" pos="172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3366FF"/>
    <a:srgbClr val="99CCFF"/>
    <a:srgbClr val="FF0000"/>
    <a:srgbClr val="CCECFF"/>
    <a:srgbClr val="0033CC"/>
    <a:srgbClr val="EF7511"/>
    <a:srgbClr val="99FF99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97" autoAdjust="0"/>
    <p:restoredTop sz="96420" autoAdjust="0"/>
  </p:normalViewPr>
  <p:slideViewPr>
    <p:cSldViewPr showGuides="1">
      <p:cViewPr varScale="1">
        <p:scale>
          <a:sx n="113" d="100"/>
          <a:sy n="113" d="100"/>
        </p:scale>
        <p:origin x="1842" y="96"/>
      </p:cViewPr>
      <p:guideLst>
        <p:guide orient="horz" pos="708"/>
        <p:guide pos="3438"/>
        <p:guide pos="2576"/>
        <p:guide pos="172"/>
        <p:guide orient="horz" pos="4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6" d="100"/>
          <a:sy n="86" d="100"/>
        </p:scale>
        <p:origin x="-3876" y="-72"/>
      </p:cViewPr>
      <p:guideLst>
        <p:guide orient="horz" pos="3110"/>
        <p:guide pos="212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defTabSz="914016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defTabSz="914016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defTabSz="914016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defTabSz="914016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3165005D-22D5-459B-9D76-90326F71177B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2335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defTabSz="914016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defTabSz="914016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0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1063"/>
            <a:ext cx="539432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163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defTabSz="914016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63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8053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defTabSz="914016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E3D3BC5B-D404-4350-AE88-CCFD78F67CB0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23728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148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296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445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592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5740" algn="l" defTabSz="914296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13"/>
            <a:fld id="{7F864CD2-B741-46C3-A74C-B07BD1E13E38}" type="slidenum">
              <a:rPr lang="en-US" altLang="ko-KR" smtClean="0">
                <a:latin typeface="굴림" charset="-127"/>
                <a:ea typeface="굴림" charset="-127"/>
              </a:rPr>
              <a:pPr defTabSz="912813"/>
              <a:t>1</a:t>
            </a:fld>
            <a:endParaRPr lang="en-US" altLang="ko-KR" dirty="0">
              <a:latin typeface="굴림" charset="-127"/>
              <a:ea typeface="굴림" charset="-127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98500" y="741363"/>
            <a:ext cx="5346700" cy="370205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3648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D3BC5B-D404-4350-AE88-CCFD78F67CB0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50073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D3BC5B-D404-4350-AE88-CCFD78F67CB0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63926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0" y="1965663"/>
            <a:ext cx="9896475" cy="275805"/>
          </a:xfrm>
          <a:prstGeom prst="rect">
            <a:avLst/>
          </a:prstGeom>
          <a:noFill/>
          <a:ln>
            <a:noFill/>
          </a:ln>
        </p:spPr>
        <p:txBody>
          <a:bodyPr wrap="square" lIns="89990" tIns="29889" rIns="89990" bIns="29889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kumimoji="1" lang="ko-KR" altLang="en-US" sz="1400" b="1" kern="1200" dirty="0">
                <a:solidFill>
                  <a:schemeClr val="tx1"/>
                </a:solidFill>
                <a:latin typeface="Arial" charset="0"/>
                <a:ea typeface="HY헤드라인M" pitchFamily="18" charset="-127"/>
                <a:cs typeface="Calibri" pitchFamily="34" charset="0"/>
              </a:rPr>
              <a:t>삼성전자</a:t>
            </a:r>
            <a:r>
              <a:rPr kumimoji="1" lang="en-US" altLang="ko-KR" sz="1400" b="1" kern="1200" dirty="0">
                <a:solidFill>
                  <a:schemeClr val="tx1"/>
                </a:solidFill>
                <a:latin typeface="Arial" charset="0"/>
                <a:ea typeface="HY헤드라인M" pitchFamily="18" charset="-127"/>
                <a:cs typeface="Calibri" pitchFamily="34" charset="0"/>
              </a:rPr>
              <a:t>  LED</a:t>
            </a:r>
            <a:endParaRPr kumimoji="1" lang="ko-KR" altLang="en-US" sz="1400" b="1" kern="1200" dirty="0">
              <a:solidFill>
                <a:schemeClr val="tx1"/>
              </a:solidFill>
              <a:latin typeface="Arial" charset="0"/>
              <a:ea typeface="HY헤드라인M" pitchFamily="18" charset="-127"/>
              <a:cs typeface="Calibri" pitchFamily="34" charset="0"/>
            </a:endParaRPr>
          </a:p>
        </p:txBody>
      </p:sp>
      <p:pic>
        <p:nvPicPr>
          <p:cNvPr id="5" name="Picture 13" descr="img_ci01[1]"/>
          <p:cNvPicPr preferRelativeResize="0"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918" t="21399" r="9096" b="17508"/>
          <a:stretch>
            <a:fillRect/>
          </a:stretch>
        </p:blipFill>
        <p:spPr bwMode="gray">
          <a:xfrm>
            <a:off x="4460876" y="6127981"/>
            <a:ext cx="962025" cy="325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66750" y="2276477"/>
            <a:ext cx="6021388" cy="1470025"/>
          </a:xfrm>
          <a:prstGeom prst="rect">
            <a:avLst/>
          </a:prstGeom>
        </p:spPr>
        <p:txBody>
          <a:bodyPr lIns="89990" tIns="45715" rIns="89990" bIns="45715" anchor="t"/>
          <a:lstStyle>
            <a:lvl1pPr>
              <a:defRPr sz="2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66751" y="3967163"/>
            <a:ext cx="2746375" cy="1046163"/>
          </a:xfrm>
          <a:prstGeom prst="rect">
            <a:avLst/>
          </a:prstGeom>
        </p:spPr>
        <p:txBody>
          <a:bodyPr lIns="91429" tIns="45715" rIns="91429" bIns="45715" anchor="ctr"/>
          <a:lstStyle>
            <a:lvl1pPr marL="0" indent="0">
              <a:buFont typeface="WingDings" pitchFamily="2" charset="2"/>
              <a:buNone/>
              <a:defRPr sz="1400"/>
            </a:lvl1pPr>
          </a:lstStyle>
          <a:p>
            <a:r>
              <a:rPr lang="ko-KR" altLang="en-US"/>
              <a:t>마스터 부제목 스타일 편집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 userDrawn="1"/>
        </p:nvSpPr>
        <p:spPr bwMode="auto">
          <a:xfrm>
            <a:off x="206376" y="112714"/>
            <a:ext cx="7148513" cy="662463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/>
          <a:p>
            <a:pPr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Arial" charset="0"/>
              <a:buChar char="•"/>
              <a:defRPr/>
            </a:pPr>
            <a:endParaRPr lang="ko-KR" altLang="en-US">
              <a:ea typeface="HY헤드라인M" pitchFamily="18" charset="-127"/>
            </a:endParaRPr>
          </a:p>
        </p:txBody>
      </p:sp>
      <p:sp>
        <p:nvSpPr>
          <p:cNvPr id="3" name="Rectangle 18"/>
          <p:cNvSpPr>
            <a:spLocks noChangeArrowheads="1"/>
          </p:cNvSpPr>
          <p:nvPr userDrawn="1"/>
        </p:nvSpPr>
        <p:spPr bwMode="auto">
          <a:xfrm>
            <a:off x="153989" y="17463"/>
            <a:ext cx="7275512" cy="1508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1429" tIns="45715" rIns="91429" bIns="45715" anchor="ctr"/>
          <a:lstStyle/>
          <a:p>
            <a:pPr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Arial" charset="0"/>
              <a:buChar char="•"/>
              <a:defRPr/>
            </a:pPr>
            <a:endParaRPr lang="ko-KR" altLang="en-US">
              <a:ea typeface="HY헤드라인M" pitchFamily="18" charset="-127"/>
            </a:endParaRPr>
          </a:p>
        </p:txBody>
      </p:sp>
      <p:sp>
        <p:nvSpPr>
          <p:cNvPr id="4" name="Rectangle 19"/>
          <p:cNvSpPr txBox="1">
            <a:spLocks noChangeArrowheads="1"/>
          </p:cNvSpPr>
          <p:nvPr userDrawn="1"/>
        </p:nvSpPr>
        <p:spPr bwMode="gray">
          <a:xfrm>
            <a:off x="8743951" y="6600825"/>
            <a:ext cx="352425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 algn="ctr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800" b="0">
                <a:solidFill>
                  <a:srgbClr val="808080"/>
                </a:solidFill>
                <a:latin typeface="Calibri" pitchFamily="34" charset="0"/>
                <a:ea typeface="HY그래픽M" pitchFamily="18" charset="-127"/>
                <a:cs typeface="Calibri" pitchFamily="34" charset="0"/>
              </a:defRPr>
            </a:lvl1pPr>
          </a:lstStyle>
          <a:p>
            <a:pPr>
              <a:defRPr/>
            </a:pPr>
            <a:fld id="{AF988BAB-4E69-4A55-BC48-BA947ACDA2F2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마스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/>
          <p:cNvSpPr txBox="1">
            <a:spLocks noChangeArrowheads="1"/>
          </p:cNvSpPr>
          <p:nvPr userDrawn="1"/>
        </p:nvSpPr>
        <p:spPr bwMode="gray">
          <a:xfrm>
            <a:off x="8743951" y="6600825"/>
            <a:ext cx="352425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 algn="ctr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800" b="0">
                <a:solidFill>
                  <a:srgbClr val="808080"/>
                </a:solidFill>
                <a:latin typeface="Calibri" pitchFamily="34" charset="0"/>
                <a:ea typeface="HY그래픽M" pitchFamily="18" charset="-127"/>
                <a:cs typeface="Calibri" pitchFamily="34" charset="0"/>
              </a:defRPr>
            </a:lvl1pPr>
          </a:lstStyle>
          <a:p>
            <a:pPr>
              <a:defRPr/>
            </a:pPr>
            <a:fld id="{407CE5F0-6369-4425-8590-2092A91186F2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pic>
        <p:nvPicPr>
          <p:cNvPr id="4" name="Picture 13" descr="img_ci01[1]"/>
          <p:cNvPicPr preferRelativeResize="0"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>
            <a:off x="9129580" y="6593798"/>
            <a:ext cx="541911" cy="18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148619" y="291765"/>
            <a:ext cx="9296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Content</a:t>
            </a:r>
          </a:p>
        </p:txBody>
      </p:sp>
      <p:cxnSp>
        <p:nvCxnSpPr>
          <p:cNvPr id="6" name="직선 연결선 5"/>
          <p:cNvCxnSpPr/>
          <p:nvPr userDrawn="1"/>
        </p:nvCxnSpPr>
        <p:spPr bwMode="auto">
          <a:xfrm>
            <a:off x="263724" y="764630"/>
            <a:ext cx="93613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171765" y="764630"/>
            <a:ext cx="92964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ctr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Content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기본마스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107911" y="120060"/>
            <a:ext cx="5712162" cy="419225"/>
          </a:xfrm>
          <a:prstGeom prst="rect">
            <a:avLst/>
          </a:prstGeom>
        </p:spPr>
        <p:txBody>
          <a:bodyPr anchor="ctr" anchorCtr="0"/>
          <a:lstStyle>
            <a:lvl1pPr algn="l">
              <a:defRPr kumimoji="1" lang="ko-KR" altLang="en-US" sz="1800" b="1" kern="12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2" name="Rectangle 18"/>
          <p:cNvSpPr>
            <a:spLocks noChangeArrowheads="1"/>
          </p:cNvSpPr>
          <p:nvPr userDrawn="1"/>
        </p:nvSpPr>
        <p:spPr bwMode="auto">
          <a:xfrm>
            <a:off x="206376" y="134939"/>
            <a:ext cx="7148513" cy="6602412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/>
          <a:p>
            <a:pPr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Arial" charset="0"/>
              <a:buChar char="•"/>
              <a:defRPr/>
            </a:pPr>
            <a:endParaRPr lang="ko-KR" altLang="en-US" dirty="0">
              <a:ea typeface="HY헤드라인M" pitchFamily="18" charset="-127"/>
            </a:endParaRPr>
          </a:p>
        </p:txBody>
      </p:sp>
      <p:sp>
        <p:nvSpPr>
          <p:cNvPr id="3" name="Rectangle 19"/>
          <p:cNvSpPr txBox="1">
            <a:spLocks noChangeArrowheads="1"/>
          </p:cNvSpPr>
          <p:nvPr userDrawn="1"/>
        </p:nvSpPr>
        <p:spPr bwMode="gray">
          <a:xfrm>
            <a:off x="8743951" y="6600825"/>
            <a:ext cx="352425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 algn="ctr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800" b="0">
                <a:solidFill>
                  <a:srgbClr val="808080"/>
                </a:solidFill>
                <a:latin typeface="Calibri" pitchFamily="34" charset="0"/>
                <a:ea typeface="HY그래픽M" pitchFamily="18" charset="-127"/>
                <a:cs typeface="Calibri" pitchFamily="34" charset="0"/>
              </a:defRPr>
            </a:lvl1pPr>
          </a:lstStyle>
          <a:p>
            <a:pPr>
              <a:defRPr/>
            </a:pPr>
            <a:fld id="{272CB99F-B2CA-4D9B-AE9E-82E7186A2018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pic>
        <p:nvPicPr>
          <p:cNvPr id="6" name="Picture 13" descr="img_ci01[1]"/>
          <p:cNvPicPr preferRelativeResize="0"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>
            <a:off x="9129580" y="6593798"/>
            <a:ext cx="541911" cy="18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직선 연결선 4"/>
          <p:cNvCxnSpPr/>
          <p:nvPr userDrawn="1"/>
        </p:nvCxnSpPr>
        <p:spPr bwMode="auto">
          <a:xfrm>
            <a:off x="69" y="539285"/>
            <a:ext cx="990593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26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tail 마스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 userDrawn="1"/>
        </p:nvSpPr>
        <p:spPr bwMode="auto">
          <a:xfrm>
            <a:off x="206376" y="134939"/>
            <a:ext cx="7148513" cy="6602412"/>
          </a:xfrm>
          <a:prstGeom prst="rect">
            <a:avLst/>
          </a:prstGeom>
          <a:noFill/>
          <a:ln w="6350">
            <a:solidFill>
              <a:schemeClr val="bg1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/>
          <a:p>
            <a:pPr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Arial" charset="0"/>
              <a:buChar char="•"/>
              <a:defRPr/>
            </a:pPr>
            <a:endParaRPr lang="ko-KR" altLang="en-US" dirty="0">
              <a:ea typeface="HY헤드라인M" pitchFamily="18" charset="-127"/>
            </a:endParaRPr>
          </a:p>
        </p:txBody>
      </p:sp>
      <p:sp>
        <p:nvSpPr>
          <p:cNvPr id="3" name="Rectangle 19"/>
          <p:cNvSpPr txBox="1">
            <a:spLocks noChangeArrowheads="1"/>
          </p:cNvSpPr>
          <p:nvPr userDrawn="1"/>
        </p:nvSpPr>
        <p:spPr bwMode="gray">
          <a:xfrm>
            <a:off x="8743951" y="6600825"/>
            <a:ext cx="352425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 algn="ctr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800" b="0">
                <a:solidFill>
                  <a:srgbClr val="808080"/>
                </a:solidFill>
                <a:latin typeface="Calibri" pitchFamily="34" charset="0"/>
                <a:ea typeface="HY그래픽M" pitchFamily="18" charset="-127"/>
                <a:cs typeface="Calibri" pitchFamily="34" charset="0"/>
              </a:defRPr>
            </a:lvl1pPr>
          </a:lstStyle>
          <a:p>
            <a:pPr>
              <a:defRPr/>
            </a:pPr>
            <a:fld id="{272CB99F-B2CA-4D9B-AE9E-82E7186A2018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pic>
        <p:nvPicPr>
          <p:cNvPr id="6" name="Picture 13" descr="img_ci01[1]"/>
          <p:cNvPicPr preferRelativeResize="0"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>
            <a:off x="9129580" y="6593798"/>
            <a:ext cx="541911" cy="18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직선 연결선 4"/>
          <p:cNvCxnSpPr/>
          <p:nvPr userDrawn="1"/>
        </p:nvCxnSpPr>
        <p:spPr bwMode="auto">
          <a:xfrm>
            <a:off x="69" y="539285"/>
            <a:ext cx="990593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 userDrawn="1"/>
        </p:nvSpPr>
        <p:spPr bwMode="auto">
          <a:xfrm>
            <a:off x="128330" y="116540"/>
            <a:ext cx="381653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r>
              <a:rPr lang="en-US" altLang="ko-KR" sz="1800" dirty="0">
                <a:latin typeface="맑은 고딕" pitchFamily="50" charset="-127"/>
                <a:ea typeface="맑은 고딕" pitchFamily="50" charset="-127"/>
              </a:rPr>
              <a:t>Detail</a:t>
            </a:r>
          </a:p>
        </p:txBody>
      </p:sp>
      <p:sp>
        <p:nvSpPr>
          <p:cNvPr id="8" name="Rectangle 2"/>
          <p:cNvSpPr txBox="1">
            <a:spLocks noChangeArrowheads="1"/>
          </p:cNvSpPr>
          <p:nvPr userDrawn="1"/>
        </p:nvSpPr>
        <p:spPr bwMode="auto">
          <a:xfrm>
            <a:off x="6681240" y="260560"/>
            <a:ext cx="3224760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PIM &gt; B2C &gt; Product/Accessory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Detail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 txBox="1">
            <a:spLocks noChangeArrowheads="1"/>
          </p:cNvSpPr>
          <p:nvPr userDrawn="1"/>
        </p:nvSpPr>
        <p:spPr bwMode="gray">
          <a:xfrm>
            <a:off x="8743951" y="6600825"/>
            <a:ext cx="352425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 anchorCtr="1"/>
          <a:lstStyle>
            <a:lvl1pPr algn="ctr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800" b="0">
                <a:solidFill>
                  <a:srgbClr val="808080"/>
                </a:solidFill>
                <a:latin typeface="Calibri" pitchFamily="34" charset="0"/>
                <a:ea typeface="HY그래픽M" pitchFamily="18" charset="-127"/>
                <a:cs typeface="Calibri" pitchFamily="34" charset="0"/>
              </a:defRPr>
            </a:lvl1pPr>
          </a:lstStyle>
          <a:p>
            <a:pPr>
              <a:defRPr/>
            </a:pPr>
            <a:fld id="{345ABF93-7A5D-4DD6-A0BD-F8091333FC3B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pic>
        <p:nvPicPr>
          <p:cNvPr id="3" name="Picture 13" descr="img_ci01[1]"/>
          <p:cNvPicPr preferRelativeResize="0"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>
            <a:off x="9129580" y="6593798"/>
            <a:ext cx="541911" cy="183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720139" y="6575425"/>
            <a:ext cx="352425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ctr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800" b="0">
                <a:solidFill>
                  <a:srgbClr val="808080"/>
                </a:solidFill>
                <a:latin typeface="Calibri" pitchFamily="34" charset="0"/>
                <a:ea typeface="HY그래픽M" pitchFamily="18" charset="-127"/>
                <a:cs typeface="Calibri" pitchFamily="34" charset="0"/>
              </a:defRPr>
            </a:lvl1pPr>
          </a:lstStyle>
          <a:p>
            <a:pPr>
              <a:defRPr/>
            </a:pPr>
            <a:fld id="{71B70A2A-3200-4899-8048-B27D682D7F2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9101138" y="6637338"/>
            <a:ext cx="0" cy="144463"/>
          </a:xfrm>
          <a:prstGeom prst="line">
            <a:avLst/>
          </a:prstGeom>
          <a:noFill/>
          <a:ln w="6350">
            <a:solidFill>
              <a:srgbClr val="B2B2B2"/>
            </a:solidFill>
            <a:round/>
            <a:headEnd/>
            <a:tailEnd/>
          </a:ln>
          <a:effectLst/>
        </p:spPr>
        <p:txBody>
          <a:bodyPr lIns="35996" tIns="35996" rIns="35996" bIns="35996" anchor="ctr"/>
          <a:lstStyle/>
          <a:p>
            <a:pPr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Arial" charset="0"/>
              <a:buChar char="•"/>
              <a:defRPr/>
            </a:pPr>
            <a:endParaRPr lang="ko-KR" altLang="en-US" sz="1100" b="0" dirty="0">
              <a:solidFill>
                <a:schemeClr val="bg1">
                  <a:lumMod val="50000"/>
                </a:schemeClr>
              </a:solidFill>
              <a:ea typeface="HY헤드라인M" pitchFamily="18" charset="-127"/>
            </a:endParaRPr>
          </a:p>
        </p:txBody>
      </p:sp>
      <p:sp>
        <p:nvSpPr>
          <p:cNvPr id="1028" name="Text Box 21"/>
          <p:cNvSpPr txBox="1">
            <a:spLocks noChangeArrowheads="1"/>
          </p:cNvSpPr>
          <p:nvPr/>
        </p:nvSpPr>
        <p:spPr bwMode="gray">
          <a:xfrm>
            <a:off x="9113838" y="6630989"/>
            <a:ext cx="601686" cy="169645"/>
          </a:xfrm>
          <a:prstGeom prst="rect">
            <a:avLst/>
          </a:prstGeom>
          <a:noFill/>
          <a:ln>
            <a:noFill/>
          </a:ln>
        </p:spPr>
        <p:txBody>
          <a:bodyPr wrap="none" lIns="35996" tIns="35996" rIns="35996" bIns="35996">
            <a:spAutoFit/>
          </a:bodyPr>
          <a:lstStyle>
            <a:lvl1pPr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1pPr>
            <a:lvl2pPr marL="742950" indent="-285750"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2pPr>
            <a:lvl3pPr marL="1143000" indent="-228600"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3pPr>
            <a:lvl4pPr marL="1600200" indent="-228600"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4pPr>
            <a:lvl5pPr marL="2057400" indent="-228600" eaLnBrk="0" hangingPunct="0"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Arial" charset="0"/>
                <a:ea typeface="HY헤드라인M" pitchFamily="18" charset="-127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ko-KR" sz="700" b="0" dirty="0">
                <a:solidFill>
                  <a:srgbClr val="7F7F7F"/>
                </a:solidFill>
                <a:latin typeface="Calibri" pitchFamily="34" charset="0"/>
                <a:ea typeface="MS Mincho" pitchFamily="49" charset="-128"/>
                <a:cs typeface="Calibri" pitchFamily="34" charset="0"/>
              </a:rPr>
              <a:t>Samsung.com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535" r:id="rId1"/>
    <p:sldLayoutId id="2147488540" r:id="rId2"/>
    <p:sldLayoutId id="2147488542" r:id="rId3"/>
    <p:sldLayoutId id="2147488544" r:id="rId4"/>
    <p:sldLayoutId id="2147488541" r:id="rId5"/>
    <p:sldLayoutId id="2147488543" r:id="rId6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Arial" charset="0"/>
          <a:ea typeface="HY헤드라인M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Arial" charset="0"/>
          <a:ea typeface="HY헤드라인M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Arial" charset="0"/>
          <a:ea typeface="HY헤드라인M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Arial" charset="0"/>
          <a:ea typeface="HY헤드라인M" pitchFamily="18" charset="-127"/>
        </a:defRPr>
      </a:lvl5pPr>
      <a:lvl6pPr marL="457148" algn="l" rtl="0" eaLnBrk="1" fontAlgn="base" latinLnBrk="1" hangingPunct="1">
        <a:spcBef>
          <a:spcPct val="0"/>
        </a:spcBef>
        <a:spcAft>
          <a:spcPct val="0"/>
        </a:spcAft>
        <a:defRPr kumimoji="1">
          <a:solidFill>
            <a:schemeClr val="tx1"/>
          </a:solidFill>
          <a:latin typeface="Arial" charset="0"/>
          <a:ea typeface="HY헤드라인M" pitchFamily="18" charset="-127"/>
        </a:defRPr>
      </a:lvl6pPr>
      <a:lvl7pPr marL="914296" algn="l" rtl="0" eaLnBrk="1" fontAlgn="base" latinLnBrk="1" hangingPunct="1">
        <a:spcBef>
          <a:spcPct val="0"/>
        </a:spcBef>
        <a:spcAft>
          <a:spcPct val="0"/>
        </a:spcAft>
        <a:defRPr kumimoji="1">
          <a:solidFill>
            <a:schemeClr val="tx1"/>
          </a:solidFill>
          <a:latin typeface="Arial" charset="0"/>
          <a:ea typeface="HY헤드라인M" pitchFamily="18" charset="-127"/>
        </a:defRPr>
      </a:lvl7pPr>
      <a:lvl8pPr marL="1371445" algn="l" rtl="0" eaLnBrk="1" fontAlgn="base" latinLnBrk="1" hangingPunct="1">
        <a:spcBef>
          <a:spcPct val="0"/>
        </a:spcBef>
        <a:spcAft>
          <a:spcPct val="0"/>
        </a:spcAft>
        <a:defRPr kumimoji="1">
          <a:solidFill>
            <a:schemeClr val="tx1"/>
          </a:solidFill>
          <a:latin typeface="Arial" charset="0"/>
          <a:ea typeface="HY헤드라인M" pitchFamily="18" charset="-127"/>
        </a:defRPr>
      </a:lvl8pPr>
      <a:lvl9pPr marL="1828592" algn="l" rtl="0" eaLnBrk="1" fontAlgn="base" latinLnBrk="1" hangingPunct="1">
        <a:spcBef>
          <a:spcPct val="0"/>
        </a:spcBef>
        <a:spcAft>
          <a:spcPct val="0"/>
        </a:spcAft>
        <a:defRPr kumimoji="1">
          <a:solidFill>
            <a:schemeClr val="tx1"/>
          </a:solidFill>
          <a:latin typeface="Arial" charset="0"/>
          <a:ea typeface="HY헤드라인M" pitchFamily="18" charset="-127"/>
        </a:defRPr>
      </a:lvl9pPr>
    </p:titleStyle>
    <p:bodyStyle>
      <a:lvl1pPr marL="277781" indent="-277781" algn="l" defTabSz="900010" rtl="0" eaLnBrk="0" fontAlgn="base" latinLnBrk="1" hangingPunct="0">
        <a:spcBef>
          <a:spcPct val="20000"/>
        </a:spcBef>
        <a:spcAft>
          <a:spcPct val="10000"/>
        </a:spcAft>
        <a:buFont typeface="Wingdings" pitchFamily="2" charset="2"/>
        <a:buChar char="q"/>
        <a:defRPr kumimoji="1" sz="1500">
          <a:solidFill>
            <a:schemeClr val="tx1"/>
          </a:solidFill>
          <a:latin typeface="+mn-lt"/>
          <a:ea typeface="+mn-ea"/>
          <a:cs typeface="+mn-cs"/>
        </a:defRPr>
      </a:lvl1pPr>
      <a:lvl2pPr marL="742866" indent="-285717" algn="l" defTabSz="900010" rtl="0" eaLnBrk="0" fontAlgn="base" latinLnBrk="1" hangingPunct="0">
        <a:spcBef>
          <a:spcPct val="0"/>
        </a:spcBef>
        <a:spcAft>
          <a:spcPct val="10000"/>
        </a:spcAft>
        <a:buFont typeface="Symbol" pitchFamily="18" charset="2"/>
        <a:buChar char="-"/>
        <a:defRPr kumimoji="1" sz="1500">
          <a:solidFill>
            <a:schemeClr val="tx1"/>
          </a:solidFill>
          <a:latin typeface="+mn-lt"/>
          <a:ea typeface="+mn-ea"/>
        </a:defRPr>
      </a:lvl2pPr>
      <a:lvl3pPr marL="1315889" indent="-228574" algn="l" defTabSz="900010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723829" indent="-228574" algn="l" defTabSz="900010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131770" indent="-228574" algn="l" defTabSz="900010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88918" indent="-228574" algn="l" defTabSz="900010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3046066" indent="-228574" algn="l" defTabSz="900010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3503215" indent="-228574" algn="l" defTabSz="900010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3960363" indent="-228574" algn="l" defTabSz="900010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9pPr>
    </p:bodyStyle>
    <p:otherStyle>
      <a:defPPr>
        <a:defRPr lang="ko-KR"/>
      </a:defPPr>
      <a:lvl1pPr marL="0" algn="l" defTabSz="91429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5" algn="l" defTabSz="91429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48517"/>
            <a:ext cx="990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smtClean="0">
                <a:latin typeface="맑은 고딕" pitchFamily="50" charset="-127"/>
                <a:ea typeface="맑은 고딕" pitchFamily="50" charset="-127"/>
              </a:rPr>
              <a:t>PIM User </a:t>
            </a:r>
            <a:r>
              <a:rPr lang="en-US" altLang="ko-KR" sz="3600" dirty="0">
                <a:latin typeface="맑은 고딕" pitchFamily="50" charset="-127"/>
                <a:ea typeface="맑은 고딕" pitchFamily="50" charset="-127"/>
              </a:rPr>
              <a:t>Manual</a:t>
            </a:r>
            <a:endParaRPr lang="ko-KR" altLang="en-US" sz="36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69" y="1123949"/>
            <a:ext cx="7770425" cy="4835573"/>
          </a:xfrm>
          <a:prstGeom prst="rect">
            <a:avLst/>
          </a:prstGeom>
        </p:spPr>
      </p:pic>
      <p:graphicFrame>
        <p:nvGraphicFramePr>
          <p:cNvPr id="23" name="Group 160"/>
          <p:cNvGraphicFramePr>
            <a:graphicFrameLocks noGrp="1"/>
          </p:cNvGraphicFramePr>
          <p:nvPr>
            <p:extLst/>
          </p:nvPr>
        </p:nvGraphicFramePr>
        <p:xfrm>
          <a:off x="8121650" y="650745"/>
          <a:ext cx="1775724" cy="3757338"/>
        </p:xfrm>
        <a:graphic>
          <a:graphicData uri="http://schemas.openxmlformats.org/drawingml/2006/table">
            <a:tbl>
              <a:tblPr/>
              <a:tblGrid>
                <a:gridCol w="143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Local Title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사용할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Product IA 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 항목으로 미 입력 시 저장 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English Title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영문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입력 후 수정 불가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AEM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 생성될 페이지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URL  </a:t>
                      </a: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생성시에만 입력 가능함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URL Path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는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SEO Recommendation URL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기준으로 입력하여야 함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SEO </a:t>
                      </a:r>
                      <a:r>
                        <a:rPr kumimoji="1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값을 입력함</a:t>
                      </a:r>
                      <a:endParaRPr kumimoji="1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[Delete]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등록 시에는 노출 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Delete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정상 처리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QA/Live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반영</a:t>
                      </a: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하위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가 존재 하면 삭제 안됨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Save, QA, Live 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각 단계별 반영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Workflow Status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현재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WF </a:t>
                      </a:r>
                      <a:r>
                        <a:rPr kumimoji="0" lang="ko-KR" alt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상태값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altLang="ko-KR" dirty="0"/>
              <a:t>Product IA</a:t>
            </a:r>
          </a:p>
        </p:txBody>
      </p:sp>
      <p:sp>
        <p:nvSpPr>
          <p:cNvPr id="17" name="제목 1"/>
          <p:cNvSpPr txBox="1">
            <a:spLocks/>
          </p:cNvSpPr>
          <p:nvPr/>
        </p:nvSpPr>
        <p:spPr bwMode="auto">
          <a:xfrm>
            <a:off x="174169" y="628996"/>
            <a:ext cx="7803251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 Product IA List : PD </a:t>
            </a:r>
            <a:r>
              <a:rPr lang="ko-KR" altLang="en-US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레벨 </a:t>
            </a: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 IA Info]</a:t>
            </a:r>
          </a:p>
        </p:txBody>
      </p:sp>
      <p:sp>
        <p:nvSpPr>
          <p:cNvPr id="36" name="직사각형 2"/>
          <p:cNvSpPr>
            <a:spLocks noChangeArrowheads="1"/>
          </p:cNvSpPr>
          <p:nvPr/>
        </p:nvSpPr>
        <p:spPr bwMode="auto">
          <a:xfrm>
            <a:off x="2679763" y="3016022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2" name="직사각형 2"/>
          <p:cNvSpPr>
            <a:spLocks noChangeArrowheads="1"/>
          </p:cNvSpPr>
          <p:nvPr/>
        </p:nvSpPr>
        <p:spPr bwMode="auto">
          <a:xfrm>
            <a:off x="2679763" y="242086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6" name="직사각형 2"/>
          <p:cNvSpPr>
            <a:spLocks noChangeArrowheads="1"/>
          </p:cNvSpPr>
          <p:nvPr/>
        </p:nvSpPr>
        <p:spPr bwMode="auto">
          <a:xfrm>
            <a:off x="2679763" y="2718441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1639967" y="4041883"/>
            <a:ext cx="6265783" cy="1459086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27" name="직사각형 2"/>
          <p:cNvSpPr>
            <a:spLocks noChangeArrowheads="1"/>
          </p:cNvSpPr>
          <p:nvPr/>
        </p:nvSpPr>
        <p:spPr bwMode="auto">
          <a:xfrm>
            <a:off x="1568530" y="400622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Product IA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808" y="1138450"/>
            <a:ext cx="577861" cy="256827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7488" y="1140710"/>
            <a:ext cx="1608723" cy="488040"/>
          </a:xfrm>
          <a:prstGeom prst="rect">
            <a:avLst/>
          </a:prstGeom>
        </p:spPr>
      </p:pic>
      <p:sp>
        <p:nvSpPr>
          <p:cNvPr id="29" name="직사각형 2"/>
          <p:cNvSpPr>
            <a:spLocks noChangeArrowheads="1"/>
          </p:cNvSpPr>
          <p:nvPr/>
        </p:nvSpPr>
        <p:spPr bwMode="auto">
          <a:xfrm>
            <a:off x="6862366" y="99670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6249181" y="1153269"/>
            <a:ext cx="576080" cy="24200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31" name="직사각형 2"/>
          <p:cNvSpPr>
            <a:spLocks noChangeArrowheads="1"/>
          </p:cNvSpPr>
          <p:nvPr/>
        </p:nvSpPr>
        <p:spPr bwMode="auto">
          <a:xfrm>
            <a:off x="6249180" y="1034388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2" name="직사각형 2"/>
          <p:cNvSpPr>
            <a:spLocks noChangeArrowheads="1"/>
          </p:cNvSpPr>
          <p:nvPr/>
        </p:nvSpPr>
        <p:spPr bwMode="auto">
          <a:xfrm>
            <a:off x="6825261" y="1447023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932346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9" name="슬라이드 번호 개체 틀 3"/>
          <p:cNvSpPr txBox="1">
            <a:spLocks/>
          </p:cNvSpPr>
          <p:nvPr/>
        </p:nvSpPr>
        <p:spPr bwMode="gray">
          <a:xfrm>
            <a:off x="346077" y="6540500"/>
            <a:ext cx="352425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fld id="{06C49BD3-EB2D-48F8-93F5-981D39E1F020}" type="slidenum">
              <a:rPr lang="en-US" altLang="ko-KR" sz="700" b="0">
                <a:solidFill>
                  <a:srgbClr val="808080"/>
                </a:solidFill>
                <a:latin typeface="Calibri" pitchFamily="34" charset="0"/>
                <a:ea typeface="HY그래픽M" pitchFamily="18" charset="-127"/>
                <a:cs typeface="Calibri" pitchFamily="34" charset="0"/>
              </a:rPr>
              <a:pPr algn="ctr"/>
              <a:t>11</a:t>
            </a:fld>
            <a:endParaRPr lang="en-US" altLang="ko-KR" sz="700" b="0" dirty="0">
              <a:solidFill>
                <a:srgbClr val="808080"/>
              </a:solidFill>
              <a:latin typeface="Calibri" pitchFamily="34" charset="0"/>
              <a:ea typeface="HY그래픽M" pitchFamily="18" charset="-127"/>
              <a:cs typeface="Calibri" pitchFamily="34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214997" y="1258652"/>
            <a:ext cx="5472760" cy="5760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648681" y="1340710"/>
            <a:ext cx="4752659" cy="431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457200" indent="-457200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1. Content Type Mgmt</a:t>
            </a:r>
          </a:p>
          <a:p>
            <a:pPr marL="457200" indent="-457200"/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pPr marL="457200" indent="-457200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2. Resource Mgmt</a:t>
            </a:r>
          </a:p>
          <a:p>
            <a:pPr marL="457200" indent="-457200"/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5825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908331"/>
              </p:ext>
            </p:extLst>
          </p:nvPr>
        </p:nvGraphicFramePr>
        <p:xfrm>
          <a:off x="8121650" y="650745"/>
          <a:ext cx="1775724" cy="552964"/>
        </p:xfrm>
        <a:graphic>
          <a:graphicData uri="http://schemas.openxmlformats.org/drawingml/2006/table">
            <a:tbl>
              <a:tblPr/>
              <a:tblGrid>
                <a:gridCol w="1438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로그인 후 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LED&gt; PIM&gt; Contents &gt; Content Type Mgmt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클릭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Content Type Mgmt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Content Type Mgmt</a:t>
            </a: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55" y="3864598"/>
            <a:ext cx="3458734" cy="1980000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40" y="854772"/>
            <a:ext cx="6669920" cy="2797457"/>
          </a:xfrm>
          <a:prstGeom prst="rect">
            <a:avLst/>
          </a:prstGeom>
        </p:spPr>
      </p:pic>
      <p:grpSp>
        <p:nvGrpSpPr>
          <p:cNvPr id="20" name="그룹 19"/>
          <p:cNvGrpSpPr/>
          <p:nvPr/>
        </p:nvGrpSpPr>
        <p:grpSpPr>
          <a:xfrm>
            <a:off x="3211851" y="1916790"/>
            <a:ext cx="949039" cy="594486"/>
            <a:chOff x="128331" y="4653170"/>
            <a:chExt cx="949039" cy="594486"/>
          </a:xfrm>
        </p:grpSpPr>
        <p:sp>
          <p:nvSpPr>
            <p:cNvPr id="21" name="직사각형 2"/>
            <p:cNvSpPr>
              <a:spLocks noChangeArrowheads="1"/>
            </p:cNvSpPr>
            <p:nvPr/>
          </p:nvSpPr>
          <p:spPr bwMode="auto">
            <a:xfrm>
              <a:off x="130176" y="4653170"/>
              <a:ext cx="142875" cy="142875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rgbClr val="D60093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latinLnBrk="0">
                <a:lnSpc>
                  <a:spcPct val="115000"/>
                </a:lnSpc>
                <a:spcBef>
                  <a:spcPct val="30000"/>
                </a:spcBef>
                <a:spcAft>
                  <a:spcPct val="30000"/>
                </a:spcAft>
              </a:pPr>
              <a:r>
                <a:rPr lang="en-US" altLang="ko-KR" sz="800" dirty="0">
                  <a:ea typeface="HY헤드라인M" pitchFamily="18" charset="-127"/>
                </a:rPr>
                <a:t>1</a:t>
              </a:r>
              <a:endParaRPr lang="ko-KR" altLang="en-US" sz="800" b="1" dirty="0">
                <a:ea typeface="HY헤드라인M" pitchFamily="18" charset="-127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128331" y="4653170"/>
              <a:ext cx="949039" cy="594486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9525" cap="flat" cmpd="sng" algn="ctr">
              <a:solidFill>
                <a:srgbClr val="D6009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15000"/>
                </a:lnSpc>
                <a:spcBef>
                  <a:spcPct val="30000"/>
                </a:spcBef>
                <a:spcAft>
                  <a:spcPct val="30000"/>
                </a:spcAft>
                <a:buClrTx/>
                <a:buSzTx/>
                <a:buFont typeface="Arial" charset="0"/>
                <a:buAutoNum type="arabicPeriod"/>
                <a:tabLst/>
              </a:pPr>
              <a:endParaRPr kumimoji="1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Y헤드라인M" pitchFamily="18" charset="-127"/>
              </a:endParaRPr>
            </a:p>
          </p:txBody>
        </p:sp>
      </p:grpSp>
      <p:cxnSp>
        <p:nvCxnSpPr>
          <p:cNvPr id="26" name="꺾인 연결선 25"/>
          <p:cNvCxnSpPr>
            <a:endCxn id="30" idx="0"/>
          </p:cNvCxnSpPr>
          <p:nvPr/>
        </p:nvCxnSpPr>
        <p:spPr bwMode="auto">
          <a:xfrm rot="5400000">
            <a:off x="2111372" y="3304913"/>
            <a:ext cx="2323853" cy="736583"/>
          </a:xfrm>
          <a:prstGeom prst="bentConnector3">
            <a:avLst>
              <a:gd name="adj1" fmla="val 50000"/>
            </a:avLst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 bwMode="auto">
          <a:xfrm>
            <a:off x="2293626" y="4835131"/>
            <a:ext cx="1222760" cy="826179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5164" y="3864598"/>
            <a:ext cx="2935059" cy="1980000"/>
          </a:xfrm>
          <a:prstGeom prst="rect">
            <a:avLst/>
          </a:prstGeom>
        </p:spPr>
      </p:pic>
      <p:sp>
        <p:nvSpPr>
          <p:cNvPr id="34" name="직사각형 33"/>
          <p:cNvSpPr/>
          <p:nvPr/>
        </p:nvSpPr>
        <p:spPr bwMode="auto">
          <a:xfrm>
            <a:off x="5636764" y="4707037"/>
            <a:ext cx="907404" cy="85535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673" y="3861060"/>
            <a:ext cx="3068915" cy="1701335"/>
          </a:xfrm>
          <a:prstGeom prst="rect">
            <a:avLst/>
          </a:prstGeom>
        </p:spPr>
      </p:pic>
      <p:sp>
        <p:nvSpPr>
          <p:cNvPr id="35" name="직사각형 34"/>
          <p:cNvSpPr/>
          <p:nvPr/>
        </p:nvSpPr>
        <p:spPr bwMode="auto">
          <a:xfrm>
            <a:off x="6803226" y="4707037"/>
            <a:ext cx="1160622" cy="85535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cxnSp>
        <p:nvCxnSpPr>
          <p:cNvPr id="42" name="직선 화살표 연결선 41"/>
          <p:cNvCxnSpPr/>
          <p:nvPr/>
        </p:nvCxnSpPr>
        <p:spPr bwMode="auto">
          <a:xfrm>
            <a:off x="6544167" y="5157240"/>
            <a:ext cx="252000" cy="0"/>
          </a:xfrm>
          <a:prstGeom prst="straightConnector1">
            <a:avLst/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>
            <a:endCxn id="34" idx="1"/>
          </p:cNvCxnSpPr>
          <p:nvPr/>
        </p:nvCxnSpPr>
        <p:spPr bwMode="auto">
          <a:xfrm>
            <a:off x="3516386" y="5134716"/>
            <a:ext cx="2120378" cy="0"/>
          </a:xfrm>
          <a:prstGeom prst="straightConnector1">
            <a:avLst/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47434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그림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98" y="1123950"/>
            <a:ext cx="7706222" cy="4537360"/>
          </a:xfrm>
          <a:prstGeom prst="rect">
            <a:avLst/>
          </a:prstGeom>
        </p:spPr>
      </p:pic>
      <p:graphicFrame>
        <p:nvGraphicFramePr>
          <p:cNvPr id="23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90210"/>
              </p:ext>
            </p:extLst>
          </p:nvPr>
        </p:nvGraphicFramePr>
        <p:xfrm>
          <a:off x="8121650" y="650745"/>
          <a:ext cx="1775724" cy="3796768"/>
        </p:xfrm>
        <a:graphic>
          <a:graphicData uri="http://schemas.openxmlformats.org/drawingml/2006/table">
            <a:tbl>
              <a:tblPr/>
              <a:tblGrid>
                <a:gridCol w="1438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Site :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국가코드 선택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Default : Global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Type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선택 영역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Default : Resource File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[Create]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87313" marR="0" lvl="0" indent="-87313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Content Type Register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 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87313" marR="0" lvl="0" indent="-87313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상세설명은 뒷장 참조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(6p)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Local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Name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등록된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Local Name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 클릭 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Content Type Update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 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English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Name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등록된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English Name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 클릭 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Content Type Update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 호출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Display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속성 정보 노출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속성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: Yes / No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92075" algn="l"/>
                        </a:tabLst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Order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82563" algn="l"/>
                        </a:tabLst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우선순위 변경가능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182563" indent="-90488">
                        <a:buFontTx/>
                        <a:buChar char="-"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▲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]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선택한 항목이 상위로 이동됨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182563" marR="0" lvl="0" indent="-90488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▼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]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선택한 항목이 하위로 이동됨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Content Type Mgmt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Content Type Mgmt</a:t>
            </a:r>
          </a:p>
        </p:txBody>
      </p:sp>
      <p:sp>
        <p:nvSpPr>
          <p:cNvPr id="27" name="직사각형 26"/>
          <p:cNvSpPr/>
          <p:nvPr/>
        </p:nvSpPr>
        <p:spPr bwMode="auto">
          <a:xfrm>
            <a:off x="1667994" y="2035534"/>
            <a:ext cx="5184721" cy="271281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20" name="직사각형 2"/>
          <p:cNvSpPr>
            <a:spLocks noChangeArrowheads="1"/>
          </p:cNvSpPr>
          <p:nvPr/>
        </p:nvSpPr>
        <p:spPr bwMode="auto">
          <a:xfrm>
            <a:off x="1640540" y="1683426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1" name="직사각형 2"/>
          <p:cNvSpPr>
            <a:spLocks noChangeArrowheads="1"/>
          </p:cNvSpPr>
          <p:nvPr/>
        </p:nvSpPr>
        <p:spPr bwMode="auto">
          <a:xfrm>
            <a:off x="1640539" y="1983371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2" name="직사각형 2"/>
          <p:cNvSpPr>
            <a:spLocks noChangeArrowheads="1"/>
          </p:cNvSpPr>
          <p:nvPr/>
        </p:nvSpPr>
        <p:spPr bwMode="auto">
          <a:xfrm>
            <a:off x="7401340" y="249287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5" name="직사각형 2"/>
          <p:cNvSpPr>
            <a:spLocks noChangeArrowheads="1"/>
          </p:cNvSpPr>
          <p:nvPr/>
        </p:nvSpPr>
        <p:spPr bwMode="auto">
          <a:xfrm>
            <a:off x="1280490" y="2993503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6" name="직사각형 2"/>
          <p:cNvSpPr>
            <a:spLocks noChangeArrowheads="1"/>
          </p:cNvSpPr>
          <p:nvPr/>
        </p:nvSpPr>
        <p:spPr bwMode="auto">
          <a:xfrm>
            <a:off x="3050630" y="2974464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9" name="직사각형 2"/>
          <p:cNvSpPr>
            <a:spLocks noChangeArrowheads="1"/>
          </p:cNvSpPr>
          <p:nvPr/>
        </p:nvSpPr>
        <p:spPr bwMode="auto">
          <a:xfrm>
            <a:off x="4831075" y="2990752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0" name="직사각형 2"/>
          <p:cNvSpPr>
            <a:spLocks noChangeArrowheads="1"/>
          </p:cNvSpPr>
          <p:nvPr/>
        </p:nvSpPr>
        <p:spPr bwMode="auto">
          <a:xfrm>
            <a:off x="6631740" y="2990752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  <p:cxnSp>
        <p:nvCxnSpPr>
          <p:cNvPr id="31" name="꺾인 연결선 30"/>
          <p:cNvCxnSpPr>
            <a:stCxn id="34" idx="2"/>
            <a:endCxn id="32" idx="1"/>
          </p:cNvCxnSpPr>
          <p:nvPr/>
        </p:nvCxnSpPr>
        <p:spPr bwMode="auto">
          <a:xfrm rot="16200000" flipH="1">
            <a:off x="3129311" y="4945779"/>
            <a:ext cx="447200" cy="1814885"/>
          </a:xfrm>
          <a:prstGeom prst="bentConnector2">
            <a:avLst/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4260354" y="5808398"/>
            <a:ext cx="2304320" cy="536847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English Name/Local Name </a:t>
            </a:r>
            <a:r>
              <a:rPr lang="ko-KR" altLang="en-US" sz="8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클릭 시 </a:t>
            </a:r>
            <a:r>
              <a:rPr lang="en-US" altLang="ko-KR" sz="8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Update</a:t>
            </a:r>
          </a:p>
          <a:p>
            <a:pPr algn="ctr"/>
            <a:r>
              <a:rPr lang="ko-KR" altLang="en-US" sz="800" b="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팝업 호출</a:t>
            </a:r>
          </a:p>
        </p:txBody>
      </p:sp>
      <p:sp>
        <p:nvSpPr>
          <p:cNvPr id="34" name="직사각형 33"/>
          <p:cNvSpPr/>
          <p:nvPr/>
        </p:nvSpPr>
        <p:spPr bwMode="auto">
          <a:xfrm>
            <a:off x="369998" y="3397312"/>
            <a:ext cx="4150942" cy="2232310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 bwMode="auto">
          <a:xfrm>
            <a:off x="273050" y="686524"/>
            <a:ext cx="7803251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 Content Type Mgmt list]</a:t>
            </a:r>
          </a:p>
        </p:txBody>
      </p:sp>
    </p:spTree>
    <p:extLst>
      <p:ext uri="{BB962C8B-B14F-4D97-AF65-F5344CB8AC3E}">
        <p14:creationId xmlns:p14="http://schemas.microsoft.com/office/powerpoint/2010/main" val="185289784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404" y="1143623"/>
            <a:ext cx="6832896" cy="319382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graphicFrame>
        <p:nvGraphicFramePr>
          <p:cNvPr id="23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067785"/>
              </p:ext>
            </p:extLst>
          </p:nvPr>
        </p:nvGraphicFramePr>
        <p:xfrm>
          <a:off x="8121440" y="650745"/>
          <a:ext cx="1775934" cy="3897514"/>
        </p:xfrm>
        <a:graphic>
          <a:graphicData uri="http://schemas.openxmlformats.org/drawingml/2006/table">
            <a:tbl>
              <a:tblPr/>
              <a:tblGrid>
                <a:gridCol w="1440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타이틀 및 공통 기능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타이틀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Content Type Register</a:t>
                      </a: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92075" algn="l"/>
                        </a:tabLst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[Save]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</a:t>
                      </a:r>
                      <a:endParaRPr lang="en-US" altLang="ko-KR" sz="8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92075" algn="l"/>
                        </a:tabLst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 값 입력 완료 시 저장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Save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완료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[QA], [Live]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반영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[Close]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클릭 시 등록된 값 미 적용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팝업 닫힘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Site :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국가코드 선택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Default : global</a:t>
                      </a: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Type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선택 영역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Select box</a:t>
                      </a:r>
                      <a:r>
                        <a:rPr lang="ko-KR" altLang="en-US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내 각</a:t>
                      </a:r>
                      <a:r>
                        <a:rPr lang="en-US" altLang="ko-KR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</a:t>
                      </a:r>
                      <a:r>
                        <a:rPr lang="ko-KR" altLang="en-US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속성은 </a:t>
                      </a:r>
                      <a:r>
                        <a:rPr lang="en-US" altLang="ko-KR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DB </a:t>
                      </a:r>
                      <a:r>
                        <a:rPr lang="ko-KR" altLang="en-US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공통코드 정보를 불러옴</a:t>
                      </a:r>
                      <a:endParaRPr lang="en-US" altLang="ko-KR" sz="800" b="0" i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marL="92075" marR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입력 후 수정 불가</a:t>
                      </a: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Display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여부 노출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Default : Yes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속성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Yes / No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 항목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Local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Name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등록 영역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 항목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296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English Title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영문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입력 후 수정 불가</a:t>
                      </a: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Content Type Mgmt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Content Type Mgmt</a:t>
            </a:r>
          </a:p>
        </p:txBody>
      </p:sp>
      <p:sp>
        <p:nvSpPr>
          <p:cNvPr id="19" name="제목 1"/>
          <p:cNvSpPr txBox="1">
            <a:spLocks/>
          </p:cNvSpPr>
          <p:nvPr/>
        </p:nvSpPr>
        <p:spPr bwMode="auto">
          <a:xfrm>
            <a:off x="273050" y="686524"/>
            <a:ext cx="7803251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kumimoji="0" lang="en-US" altLang="ko-KR" sz="1000" b="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Content Type Register </a:t>
            </a:r>
            <a:r>
              <a:rPr kumimoji="0" lang="ko-KR" altLang="en-US" sz="1000" b="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팝업</a:t>
            </a: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</a:p>
        </p:txBody>
      </p:sp>
      <p:sp>
        <p:nvSpPr>
          <p:cNvPr id="24" name="직사각형 2"/>
          <p:cNvSpPr>
            <a:spLocks noChangeArrowheads="1"/>
          </p:cNvSpPr>
          <p:nvPr/>
        </p:nvSpPr>
        <p:spPr bwMode="auto">
          <a:xfrm>
            <a:off x="208967" y="1107059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8" name="직사각형 2"/>
          <p:cNvSpPr>
            <a:spLocks noChangeArrowheads="1"/>
          </p:cNvSpPr>
          <p:nvPr/>
        </p:nvSpPr>
        <p:spPr bwMode="auto">
          <a:xfrm>
            <a:off x="5780025" y="1099487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3" name="직사각형 2"/>
          <p:cNvSpPr>
            <a:spLocks noChangeArrowheads="1"/>
          </p:cNvSpPr>
          <p:nvPr/>
        </p:nvSpPr>
        <p:spPr bwMode="auto">
          <a:xfrm>
            <a:off x="6465820" y="1093632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5" name="직사각형 2"/>
          <p:cNvSpPr>
            <a:spLocks noChangeArrowheads="1"/>
          </p:cNvSpPr>
          <p:nvPr/>
        </p:nvSpPr>
        <p:spPr bwMode="auto">
          <a:xfrm>
            <a:off x="2086932" y="177277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6" name="직사각형 2"/>
          <p:cNvSpPr>
            <a:spLocks noChangeArrowheads="1"/>
          </p:cNvSpPr>
          <p:nvPr/>
        </p:nvSpPr>
        <p:spPr bwMode="auto">
          <a:xfrm>
            <a:off x="2086932" y="2201602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7" name="직사각형 2"/>
          <p:cNvSpPr>
            <a:spLocks noChangeArrowheads="1"/>
          </p:cNvSpPr>
          <p:nvPr/>
        </p:nvSpPr>
        <p:spPr bwMode="auto">
          <a:xfrm>
            <a:off x="2086932" y="2630434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8" name="직사각형 2"/>
          <p:cNvSpPr>
            <a:spLocks noChangeArrowheads="1"/>
          </p:cNvSpPr>
          <p:nvPr/>
        </p:nvSpPr>
        <p:spPr bwMode="auto">
          <a:xfrm>
            <a:off x="2086932" y="3059266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40" name="직사각형 2"/>
          <p:cNvSpPr>
            <a:spLocks noChangeArrowheads="1"/>
          </p:cNvSpPr>
          <p:nvPr/>
        </p:nvSpPr>
        <p:spPr bwMode="auto">
          <a:xfrm>
            <a:off x="2086932" y="3488099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8</a:t>
            </a:r>
            <a:endParaRPr lang="ko-KR" altLang="en-US" sz="800" b="1" dirty="0"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280092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50" y="1122609"/>
            <a:ext cx="6843425" cy="3242521"/>
          </a:xfrm>
          <a:prstGeom prst="rect">
            <a:avLst/>
          </a:prstGeom>
        </p:spPr>
      </p:pic>
      <p:graphicFrame>
        <p:nvGraphicFramePr>
          <p:cNvPr id="23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86188"/>
              </p:ext>
            </p:extLst>
          </p:nvPr>
        </p:nvGraphicFramePr>
        <p:xfrm>
          <a:off x="8121650" y="650745"/>
          <a:ext cx="1775724" cy="3745114"/>
        </p:xfrm>
        <a:graphic>
          <a:graphicData uri="http://schemas.openxmlformats.org/drawingml/2006/table">
            <a:tbl>
              <a:tblPr/>
              <a:tblGrid>
                <a:gridCol w="1438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타이틀 및 공통 기능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타이틀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Content Type Update</a:t>
                      </a: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Save, QA, Live 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각 단계별 반영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[Close]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클릭 시 등록된 값 미 적용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팝업 닫힘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Content Type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설정 값 조회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/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변경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Site :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국가코드 선택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Default : global</a:t>
                      </a: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File Type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선택 영역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수정 불가</a:t>
                      </a:r>
                      <a:r>
                        <a:rPr lang="en-US" altLang="ko-KR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(</a:t>
                      </a:r>
                      <a:r>
                        <a:rPr lang="ko-KR" altLang="en-US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비활성화</a:t>
                      </a:r>
                      <a:r>
                        <a:rPr lang="en-US" altLang="ko-KR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Select box disable </a:t>
                      </a:r>
                      <a:r>
                        <a:rPr lang="ko-KR" altLang="en-US" sz="800" b="0" i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처리</a:t>
                      </a:r>
                      <a:endParaRPr lang="en-US" altLang="ko-KR" sz="800" b="0" i="0" kern="1200" baseline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Display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여부 노출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속성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Yes / No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 항목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Local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Name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등록 영역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 항목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296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English Title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영문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수정 불가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비활성화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  <a:endParaRPr kumimoji="0" lang="ko-KR" altLang="en-US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Content Type Mgmt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Content Type Mgmt</a:t>
            </a:r>
          </a:p>
        </p:txBody>
      </p:sp>
      <p:sp>
        <p:nvSpPr>
          <p:cNvPr id="19" name="제목 1"/>
          <p:cNvSpPr txBox="1">
            <a:spLocks/>
          </p:cNvSpPr>
          <p:nvPr/>
        </p:nvSpPr>
        <p:spPr bwMode="auto">
          <a:xfrm>
            <a:off x="273050" y="686524"/>
            <a:ext cx="7803251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kumimoji="0" lang="en-US" altLang="ko-KR" sz="1000" b="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Content Type Update </a:t>
            </a:r>
            <a:r>
              <a:rPr kumimoji="0" lang="ko-KR" altLang="en-US" sz="1000" b="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팝업</a:t>
            </a: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</a:p>
        </p:txBody>
      </p:sp>
      <p:sp>
        <p:nvSpPr>
          <p:cNvPr id="17" name="직사각형 2"/>
          <p:cNvSpPr>
            <a:spLocks noChangeArrowheads="1"/>
          </p:cNvSpPr>
          <p:nvPr/>
        </p:nvSpPr>
        <p:spPr bwMode="auto">
          <a:xfrm>
            <a:off x="208967" y="1156216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1" name="직사각형 2"/>
          <p:cNvSpPr>
            <a:spLocks noChangeArrowheads="1"/>
          </p:cNvSpPr>
          <p:nvPr/>
        </p:nvSpPr>
        <p:spPr bwMode="auto">
          <a:xfrm>
            <a:off x="351842" y="1677907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2" name="직사각형 2"/>
          <p:cNvSpPr>
            <a:spLocks noChangeArrowheads="1"/>
          </p:cNvSpPr>
          <p:nvPr/>
        </p:nvSpPr>
        <p:spPr bwMode="auto">
          <a:xfrm>
            <a:off x="2086932" y="2250759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5" name="직사각형 2"/>
          <p:cNvSpPr>
            <a:spLocks noChangeArrowheads="1"/>
          </p:cNvSpPr>
          <p:nvPr/>
        </p:nvSpPr>
        <p:spPr bwMode="auto">
          <a:xfrm>
            <a:off x="2086932" y="2679591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6" name="직사각형 2"/>
          <p:cNvSpPr>
            <a:spLocks noChangeArrowheads="1"/>
          </p:cNvSpPr>
          <p:nvPr/>
        </p:nvSpPr>
        <p:spPr bwMode="auto">
          <a:xfrm>
            <a:off x="2086932" y="3108423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8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7" name="직사각형 2"/>
          <p:cNvSpPr>
            <a:spLocks noChangeArrowheads="1"/>
          </p:cNvSpPr>
          <p:nvPr/>
        </p:nvSpPr>
        <p:spPr bwMode="auto">
          <a:xfrm>
            <a:off x="2086932" y="3537256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9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9" name="직사각형 2"/>
          <p:cNvSpPr>
            <a:spLocks noChangeArrowheads="1"/>
          </p:cNvSpPr>
          <p:nvPr/>
        </p:nvSpPr>
        <p:spPr bwMode="auto">
          <a:xfrm>
            <a:off x="2086931" y="1761134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7349" y="1220390"/>
            <a:ext cx="2063583" cy="251082"/>
          </a:xfrm>
          <a:prstGeom prst="rect">
            <a:avLst/>
          </a:prstGeom>
        </p:spPr>
      </p:pic>
      <p:sp>
        <p:nvSpPr>
          <p:cNvPr id="20" name="직사각형 2"/>
          <p:cNvSpPr>
            <a:spLocks noChangeArrowheads="1"/>
          </p:cNvSpPr>
          <p:nvPr/>
        </p:nvSpPr>
        <p:spPr bwMode="auto">
          <a:xfrm>
            <a:off x="6465820" y="112468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8" name="직사각형 2"/>
          <p:cNvSpPr>
            <a:spLocks noChangeArrowheads="1"/>
          </p:cNvSpPr>
          <p:nvPr/>
        </p:nvSpPr>
        <p:spPr bwMode="auto">
          <a:xfrm>
            <a:off x="4945911" y="113458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272050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9" name="슬라이드 번호 개체 틀 3"/>
          <p:cNvSpPr txBox="1">
            <a:spLocks/>
          </p:cNvSpPr>
          <p:nvPr/>
        </p:nvSpPr>
        <p:spPr bwMode="gray">
          <a:xfrm>
            <a:off x="346077" y="6540500"/>
            <a:ext cx="352425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fld id="{06C49BD3-EB2D-48F8-93F5-981D39E1F020}" type="slidenum">
              <a:rPr lang="en-US" altLang="ko-KR" sz="700" b="0">
                <a:solidFill>
                  <a:srgbClr val="808080"/>
                </a:solidFill>
                <a:latin typeface="Calibri" pitchFamily="34" charset="0"/>
                <a:ea typeface="HY그래픽M" pitchFamily="18" charset="-127"/>
                <a:cs typeface="Calibri" pitchFamily="34" charset="0"/>
              </a:rPr>
              <a:pPr algn="ctr"/>
              <a:t>16</a:t>
            </a:fld>
            <a:endParaRPr lang="en-US" altLang="ko-KR" sz="700" b="0" dirty="0">
              <a:solidFill>
                <a:srgbClr val="808080"/>
              </a:solidFill>
              <a:latin typeface="Calibri" pitchFamily="34" charset="0"/>
              <a:ea typeface="HY그래픽M" pitchFamily="18" charset="-127"/>
              <a:cs typeface="Calibri" pitchFamily="34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214997" y="1844780"/>
            <a:ext cx="5472760" cy="5760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648681" y="1340710"/>
            <a:ext cx="4752659" cy="431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457200" indent="-457200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1. Content Type Mgmt</a:t>
            </a:r>
          </a:p>
          <a:p>
            <a:pPr marL="457200" indent="-457200"/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pPr marL="457200" indent="-457200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2. Resource Mgmt</a:t>
            </a:r>
          </a:p>
          <a:p>
            <a:pPr marL="457200" indent="-457200"/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4943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801839"/>
              </p:ext>
            </p:extLst>
          </p:nvPr>
        </p:nvGraphicFramePr>
        <p:xfrm>
          <a:off x="8121650" y="650745"/>
          <a:ext cx="1775724" cy="552964"/>
        </p:xfrm>
        <a:graphic>
          <a:graphicData uri="http://schemas.openxmlformats.org/drawingml/2006/table">
            <a:tbl>
              <a:tblPr/>
              <a:tblGrid>
                <a:gridCol w="1438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로그인 후 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LED &gt; PIM &gt; Contents &gt; Resource Mgmt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클릭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Resource Mgmt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Resource Mgmt</a:t>
            </a: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55" y="3864598"/>
            <a:ext cx="3458734" cy="1980000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40" y="854772"/>
            <a:ext cx="6669920" cy="2797457"/>
          </a:xfrm>
          <a:prstGeom prst="rect">
            <a:avLst/>
          </a:prstGeom>
        </p:spPr>
      </p:pic>
      <p:grpSp>
        <p:nvGrpSpPr>
          <p:cNvPr id="19" name="그룹 18"/>
          <p:cNvGrpSpPr/>
          <p:nvPr/>
        </p:nvGrpSpPr>
        <p:grpSpPr>
          <a:xfrm>
            <a:off x="3211851" y="1916790"/>
            <a:ext cx="949039" cy="594486"/>
            <a:chOff x="128331" y="4653170"/>
            <a:chExt cx="949039" cy="594486"/>
          </a:xfrm>
        </p:grpSpPr>
        <p:sp>
          <p:nvSpPr>
            <p:cNvPr id="20" name="직사각형 2"/>
            <p:cNvSpPr>
              <a:spLocks noChangeArrowheads="1"/>
            </p:cNvSpPr>
            <p:nvPr/>
          </p:nvSpPr>
          <p:spPr bwMode="auto">
            <a:xfrm>
              <a:off x="130176" y="4653170"/>
              <a:ext cx="142875" cy="142875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rgbClr val="D60093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latinLnBrk="0">
                <a:lnSpc>
                  <a:spcPct val="115000"/>
                </a:lnSpc>
                <a:spcBef>
                  <a:spcPct val="30000"/>
                </a:spcBef>
                <a:spcAft>
                  <a:spcPct val="30000"/>
                </a:spcAft>
              </a:pPr>
              <a:r>
                <a:rPr lang="en-US" altLang="ko-KR" sz="800" dirty="0">
                  <a:ea typeface="HY헤드라인M" pitchFamily="18" charset="-127"/>
                </a:rPr>
                <a:t>1</a:t>
              </a:r>
              <a:endParaRPr lang="ko-KR" altLang="en-US" sz="800" b="1" dirty="0">
                <a:ea typeface="HY헤드라인M" pitchFamily="18" charset="-127"/>
              </a:endParaRPr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128331" y="4653170"/>
              <a:ext cx="949039" cy="594486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9525" cap="flat" cmpd="sng" algn="ctr">
              <a:solidFill>
                <a:srgbClr val="D6009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15000"/>
                </a:lnSpc>
                <a:spcBef>
                  <a:spcPct val="30000"/>
                </a:spcBef>
                <a:spcAft>
                  <a:spcPct val="30000"/>
                </a:spcAft>
                <a:buClrTx/>
                <a:buSzTx/>
                <a:buFont typeface="Arial" charset="0"/>
                <a:buAutoNum type="arabicPeriod"/>
                <a:tabLst/>
              </a:pPr>
              <a:endParaRPr kumimoji="1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Y헤드라인M" pitchFamily="18" charset="-127"/>
              </a:endParaRPr>
            </a:p>
          </p:txBody>
        </p:sp>
      </p:grpSp>
      <p:cxnSp>
        <p:nvCxnSpPr>
          <p:cNvPr id="22" name="꺾인 연결선 21"/>
          <p:cNvCxnSpPr>
            <a:endCxn id="24" idx="0"/>
          </p:cNvCxnSpPr>
          <p:nvPr/>
        </p:nvCxnSpPr>
        <p:spPr bwMode="auto">
          <a:xfrm rot="5400000">
            <a:off x="2111372" y="3304913"/>
            <a:ext cx="2323853" cy="736583"/>
          </a:xfrm>
          <a:prstGeom prst="bentConnector3">
            <a:avLst>
              <a:gd name="adj1" fmla="val 50000"/>
            </a:avLst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직사각형 23"/>
          <p:cNvSpPr/>
          <p:nvPr/>
        </p:nvSpPr>
        <p:spPr bwMode="auto">
          <a:xfrm>
            <a:off x="2293626" y="4835131"/>
            <a:ext cx="1222760" cy="826179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5164" y="3864598"/>
            <a:ext cx="2935059" cy="1980000"/>
          </a:xfrm>
          <a:prstGeom prst="rect">
            <a:avLst/>
          </a:prstGeom>
        </p:spPr>
      </p:pic>
      <p:sp>
        <p:nvSpPr>
          <p:cNvPr id="26" name="직사각형 25"/>
          <p:cNvSpPr/>
          <p:nvPr/>
        </p:nvSpPr>
        <p:spPr bwMode="auto">
          <a:xfrm>
            <a:off x="5636764" y="4707037"/>
            <a:ext cx="907404" cy="85535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673" y="3861060"/>
            <a:ext cx="3068915" cy="1701335"/>
          </a:xfrm>
          <a:prstGeom prst="rect">
            <a:avLst/>
          </a:prstGeom>
        </p:spPr>
      </p:pic>
      <p:sp>
        <p:nvSpPr>
          <p:cNvPr id="28" name="직사각형 27"/>
          <p:cNvSpPr/>
          <p:nvPr/>
        </p:nvSpPr>
        <p:spPr bwMode="auto">
          <a:xfrm>
            <a:off x="8694966" y="4729561"/>
            <a:ext cx="1160622" cy="85535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cxnSp>
        <p:nvCxnSpPr>
          <p:cNvPr id="29" name="직선 화살표 연결선 28"/>
          <p:cNvCxnSpPr>
            <a:endCxn id="28" idx="1"/>
          </p:cNvCxnSpPr>
          <p:nvPr/>
        </p:nvCxnSpPr>
        <p:spPr bwMode="auto">
          <a:xfrm>
            <a:off x="6544167" y="5157240"/>
            <a:ext cx="2150799" cy="0"/>
          </a:xfrm>
          <a:prstGeom prst="straightConnector1">
            <a:avLst/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>
            <a:endCxn id="26" idx="1"/>
          </p:cNvCxnSpPr>
          <p:nvPr/>
        </p:nvCxnSpPr>
        <p:spPr bwMode="auto">
          <a:xfrm>
            <a:off x="3516386" y="5134716"/>
            <a:ext cx="2120378" cy="0"/>
          </a:xfrm>
          <a:prstGeom prst="straightConnector1">
            <a:avLst/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12890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050" y="1147764"/>
            <a:ext cx="1727540" cy="5550617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0841" y="980660"/>
            <a:ext cx="1307340" cy="5760800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Resource Mgmt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Resource Mgmt</a:t>
            </a:r>
          </a:p>
        </p:txBody>
      </p:sp>
      <p:graphicFrame>
        <p:nvGraphicFramePr>
          <p:cNvPr id="19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453106"/>
              </p:ext>
            </p:extLst>
          </p:nvPr>
        </p:nvGraphicFramePr>
        <p:xfrm>
          <a:off x="8049430" y="650745"/>
          <a:ext cx="1847945" cy="6041520"/>
        </p:xfrm>
        <a:graphic>
          <a:graphicData uri="http://schemas.openxmlformats.org/drawingml/2006/table">
            <a:tbl>
              <a:tblPr/>
              <a:tblGrid>
                <a:gridCol w="2160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Search Layer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Default : Search Layer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노출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[X]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아이콘 클릭 시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Search Layer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가 닫히며 우측 그리드 영역이 넓어짐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[Search] 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시마다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Search Layer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가 노출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/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비노출 됨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Site :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국가코드 선택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Arial" panose="020B0604020202020204" pitchFamily="34" charset="0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Related Product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선택 영역</a:t>
                      </a:r>
                    </a:p>
                    <a:p>
                      <a:pPr marL="85725" marR="0" lvl="0" indent="-8572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Default : All</a:t>
                      </a:r>
                    </a:p>
                    <a:p>
                      <a:pPr marL="85725" marR="0" lvl="0" indent="-8572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All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 시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: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모든 것이 검색됨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(None related Product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포함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  <a:p>
                      <a:pPr marL="85725" marR="0" lvl="0" indent="-8572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None related Product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 시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: 5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번 영역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Hide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됨</a:t>
                      </a:r>
                      <a:b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다른 값 선택 시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5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번 영역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Show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됨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5595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Product Category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선택 영역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Arial" panose="020B0604020202020204" pitchFamily="34" charset="0"/>
                      </a:endParaRPr>
                    </a:p>
                    <a:p>
                      <a:pPr marL="0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Default : Type</a:t>
                      </a:r>
                    </a:p>
                    <a:p>
                      <a:pPr marL="0" marR="0" lvl="0" indent="-87313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각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Depth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별로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Category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 가능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-87313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상위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Depth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부터 순차적으로 선택 가능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82550" marR="0" lvl="0" indent="-8255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각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Category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속성은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Product IA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의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“PRODUCTS” Group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의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데이터와 동일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Type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Select Box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File Type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속성 선택 가능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검색 키워드 입력 영역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Arial" panose="020B0604020202020204" pitchFamily="34" charset="0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Name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 등록된 모든 문자열로 조회 가능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- ex :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공백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(, )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등으로도 조회 가능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Workflow Status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선택 영역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Arial" panose="020B0604020202020204" pitchFamily="34" charset="0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해당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Workflow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상태는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Admin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상의 상태 값을 의미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Period </a:t>
                      </a:r>
                      <a:r>
                        <a:rPr kumimoji="0" lang="ko-KR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선택 영역</a:t>
                      </a:r>
                      <a:endParaRPr kumimoji="0" lang="en-US" altLang="ko-K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Default : Release Date</a:t>
                      </a: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날짜 입력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아이콘 클릭 시 달력 호출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날짜 클릭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달력 닫힘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 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  <a:sym typeface="Wingdings" panose="05000000000000000000" pitchFamily="2" charset="2"/>
                        </a:rPr>
                        <a:t>클릭한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날짜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input box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 출력</a:t>
                      </a:r>
                      <a:endParaRPr kumimoji="0" lang="en-US" altLang="ko-KR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Reset 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 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클릭 시 입력된 날짜 </a:t>
                      </a:r>
                      <a:r>
                        <a:rPr kumimoji="0" lang="en-US" altLang="ko-KR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clear</a:t>
                      </a:r>
                      <a:r>
                        <a:rPr kumimoji="0" lang="ko-KR" altLang="en-US" sz="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됨 </a:t>
                      </a:r>
                      <a:endParaRPr kumimoji="0" lang="en-US" altLang="ko-KR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[Reset All]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버튼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Arial" panose="020B0604020202020204" pitchFamily="34" charset="0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설정한 모든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Search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값이 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Reset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됨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ko-KR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[Search] </a:t>
                      </a:r>
                      <a:r>
                        <a:rPr lang="ko-KR" altLang="en-US" sz="800" b="1" i="0" kern="1200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  <a:cs typeface="Arial" panose="020B0604020202020204" pitchFamily="34" charset="0"/>
                        </a:rPr>
                        <a:t>버튼</a:t>
                      </a:r>
                      <a:endParaRPr lang="en-US" altLang="ko-KR" sz="800" b="1" i="0" kern="120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Arial" panose="020B0604020202020204" pitchFamily="34" charset="0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설정한 값에 따라 검색 진행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우측</a:t>
                      </a:r>
                      <a:r>
                        <a:rPr kumimoji="0" lang="en-US" altLang="ko-KR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7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리스트 영역에 검색결과 노출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18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" name="직사각형 19"/>
          <p:cNvSpPr/>
          <p:nvPr/>
        </p:nvSpPr>
        <p:spPr bwMode="auto">
          <a:xfrm>
            <a:off x="273050" y="1123949"/>
            <a:ext cx="1223470" cy="5545501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21" name="직사각형 2"/>
          <p:cNvSpPr>
            <a:spLocks noChangeArrowheads="1"/>
          </p:cNvSpPr>
          <p:nvPr/>
        </p:nvSpPr>
        <p:spPr bwMode="auto">
          <a:xfrm>
            <a:off x="841129" y="1091573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2" name="직사각형 2"/>
          <p:cNvSpPr>
            <a:spLocks noChangeArrowheads="1"/>
          </p:cNvSpPr>
          <p:nvPr/>
        </p:nvSpPr>
        <p:spPr bwMode="auto">
          <a:xfrm>
            <a:off x="3587441" y="141272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7" name="직사각형 2"/>
          <p:cNvSpPr>
            <a:spLocks noChangeArrowheads="1"/>
          </p:cNvSpPr>
          <p:nvPr/>
        </p:nvSpPr>
        <p:spPr bwMode="auto">
          <a:xfrm>
            <a:off x="3587441" y="378905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9" name="직사각형 2"/>
          <p:cNvSpPr>
            <a:spLocks noChangeArrowheads="1"/>
          </p:cNvSpPr>
          <p:nvPr/>
        </p:nvSpPr>
        <p:spPr bwMode="auto">
          <a:xfrm>
            <a:off x="3587441" y="443714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8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0" name="직사각형 2"/>
          <p:cNvSpPr>
            <a:spLocks noChangeArrowheads="1"/>
          </p:cNvSpPr>
          <p:nvPr/>
        </p:nvSpPr>
        <p:spPr bwMode="auto">
          <a:xfrm>
            <a:off x="3587441" y="501322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9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1" name="직사각형 2"/>
          <p:cNvSpPr>
            <a:spLocks noChangeArrowheads="1"/>
          </p:cNvSpPr>
          <p:nvPr/>
        </p:nvSpPr>
        <p:spPr bwMode="auto">
          <a:xfrm>
            <a:off x="3587441" y="645710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11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8" name="직사각형 2"/>
          <p:cNvSpPr>
            <a:spLocks noChangeArrowheads="1"/>
          </p:cNvSpPr>
          <p:nvPr/>
        </p:nvSpPr>
        <p:spPr bwMode="auto">
          <a:xfrm>
            <a:off x="3587441" y="306895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1496520" y="1147533"/>
            <a:ext cx="474809" cy="193177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24" name="직사각형 2"/>
          <p:cNvSpPr>
            <a:spLocks noChangeArrowheads="1"/>
          </p:cNvSpPr>
          <p:nvPr/>
        </p:nvSpPr>
        <p:spPr bwMode="auto">
          <a:xfrm>
            <a:off x="1503497" y="1026891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8" name="원호 27"/>
          <p:cNvSpPr/>
          <p:nvPr/>
        </p:nvSpPr>
        <p:spPr>
          <a:xfrm rot="19433112">
            <a:off x="1087542" y="2622452"/>
            <a:ext cx="1108214" cy="955047"/>
          </a:xfrm>
          <a:prstGeom prst="arc">
            <a:avLst/>
          </a:prstGeom>
          <a:noFill/>
          <a:ln w="47625">
            <a:solidFill>
              <a:srgbClr val="D60093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rgbClr val="D60093"/>
                </a:solidFill>
              </a:ln>
              <a:solidFill>
                <a:srgbClr val="D60093"/>
              </a:solidFill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5436052" y="3891376"/>
            <a:ext cx="1317198" cy="487750"/>
            <a:chOff x="9855252" y="1609845"/>
            <a:chExt cx="1355522" cy="497676"/>
          </a:xfrm>
        </p:grpSpPr>
        <p:sp>
          <p:nvSpPr>
            <p:cNvPr id="34" name="직사각형 33"/>
            <p:cNvSpPr/>
            <p:nvPr/>
          </p:nvSpPr>
          <p:spPr>
            <a:xfrm flipV="1">
              <a:off x="9855252" y="1609845"/>
              <a:ext cx="1355522" cy="483397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endParaRPr lang="ko-KR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35" name="직사각형 34"/>
            <p:cNvSpPr/>
            <p:nvPr/>
          </p:nvSpPr>
          <p:spPr>
            <a:xfrm>
              <a:off x="9862872" y="1805751"/>
              <a:ext cx="1342800" cy="173505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File</a:t>
              </a:r>
              <a:endParaRPr lang="ko-KR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9862872" y="1934016"/>
              <a:ext cx="1342800" cy="173505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Related Product</a:t>
              </a:r>
              <a:endParaRPr lang="ko-KR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>
              <a:off x="9862875" y="1642768"/>
              <a:ext cx="1342801" cy="17350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bg1"/>
                  </a:solidFill>
                  <a:ea typeface="Modern H Medium" panose="020B0603000000020004" pitchFamily="34" charset="-127"/>
                  <a:cs typeface="Arial" pitchFamily="34" charset="0"/>
                </a:rPr>
                <a:t>File Name</a:t>
              </a:r>
            </a:p>
          </p:txBody>
        </p:sp>
      </p:grpSp>
      <p:sp>
        <p:nvSpPr>
          <p:cNvPr id="38" name="줄무늬가 있는 오른쪽 화살표 37"/>
          <p:cNvSpPr/>
          <p:nvPr/>
        </p:nvSpPr>
        <p:spPr>
          <a:xfrm>
            <a:off x="5055574" y="4005080"/>
            <a:ext cx="329486" cy="224422"/>
          </a:xfrm>
          <a:prstGeom prst="stripedRightArrow">
            <a:avLst>
              <a:gd name="adj1" fmla="val 43209"/>
              <a:gd name="adj2" fmla="val 5679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9" name="그룹 38"/>
          <p:cNvGrpSpPr/>
          <p:nvPr/>
        </p:nvGrpSpPr>
        <p:grpSpPr>
          <a:xfrm>
            <a:off x="5436052" y="4509150"/>
            <a:ext cx="1317600" cy="576079"/>
            <a:chOff x="9855252" y="1609844"/>
            <a:chExt cx="1355522" cy="677756"/>
          </a:xfrm>
        </p:grpSpPr>
        <p:sp>
          <p:nvSpPr>
            <p:cNvPr id="40" name="직사각형 39"/>
            <p:cNvSpPr/>
            <p:nvPr/>
          </p:nvSpPr>
          <p:spPr>
            <a:xfrm flipV="1">
              <a:off x="9855252" y="1609844"/>
              <a:ext cx="1355522" cy="67775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endParaRPr lang="ko-KR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9862872" y="1818028"/>
              <a:ext cx="1342800" cy="173505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Save</a:t>
              </a:r>
              <a:endParaRPr lang="ko-KR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9862872" y="1969894"/>
              <a:ext cx="1342800" cy="173505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QA</a:t>
              </a:r>
              <a:endParaRPr lang="ko-KR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9862872" y="2113914"/>
              <a:ext cx="1342800" cy="173505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Live</a:t>
              </a:r>
              <a:endParaRPr lang="ko-KR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44" name="직사각형 43"/>
            <p:cNvSpPr/>
            <p:nvPr/>
          </p:nvSpPr>
          <p:spPr>
            <a:xfrm>
              <a:off x="9862872" y="1642768"/>
              <a:ext cx="1342800" cy="17350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bg1"/>
                  </a:solidFill>
                  <a:ea typeface="Modern H Medium" panose="020B0603000000020004" pitchFamily="34" charset="-127"/>
                  <a:cs typeface="Arial" pitchFamily="34" charset="0"/>
                </a:rPr>
                <a:t>All</a:t>
              </a:r>
            </a:p>
          </p:txBody>
        </p:sp>
      </p:grpSp>
      <p:sp>
        <p:nvSpPr>
          <p:cNvPr id="45" name="줄무늬가 있는 오른쪽 화살표 44"/>
          <p:cNvSpPr/>
          <p:nvPr/>
        </p:nvSpPr>
        <p:spPr>
          <a:xfrm>
            <a:off x="5055574" y="4653170"/>
            <a:ext cx="329486" cy="224422"/>
          </a:xfrm>
          <a:prstGeom prst="stripedRightArrow">
            <a:avLst>
              <a:gd name="adj1" fmla="val 43209"/>
              <a:gd name="adj2" fmla="val 5679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6" name="그룹 45"/>
          <p:cNvGrpSpPr/>
          <p:nvPr/>
        </p:nvGrpSpPr>
        <p:grpSpPr>
          <a:xfrm>
            <a:off x="5436052" y="2204830"/>
            <a:ext cx="1695899" cy="1584220"/>
            <a:chOff x="9855251" y="1650632"/>
            <a:chExt cx="1695899" cy="721213"/>
          </a:xfrm>
        </p:grpSpPr>
        <p:sp>
          <p:nvSpPr>
            <p:cNvPr id="47" name="직사각형 46"/>
            <p:cNvSpPr/>
            <p:nvPr/>
          </p:nvSpPr>
          <p:spPr>
            <a:xfrm flipV="1">
              <a:off x="9855251" y="1650632"/>
              <a:ext cx="1695899" cy="721213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endParaRPr lang="ko-KR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9897212" y="1738871"/>
              <a:ext cx="1653938" cy="627995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Data Sheet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Device Operation &amp; Timing Diagram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Brochure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White Paper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Case Study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Handling Guide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Product Guide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Part Number Decoder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Software Resources 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User Manual</a:t>
              </a:r>
            </a:p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Insight</a:t>
              </a:r>
              <a:endParaRPr lang="ko-KR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9862872" y="1665653"/>
              <a:ext cx="1688278" cy="5605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bg1"/>
                  </a:solidFill>
                  <a:ea typeface="Modern H Medium" panose="020B0603000000020004" pitchFamily="34" charset="-127"/>
                  <a:cs typeface="Arial" pitchFamily="34" charset="0"/>
                </a:rPr>
                <a:t> All</a:t>
              </a:r>
            </a:p>
          </p:txBody>
        </p:sp>
      </p:grpSp>
      <p:sp>
        <p:nvSpPr>
          <p:cNvPr id="50" name="줄무늬가 있는 오른쪽 화살표 49"/>
          <p:cNvSpPr/>
          <p:nvPr/>
        </p:nvSpPr>
        <p:spPr>
          <a:xfrm>
            <a:off x="5055574" y="3524637"/>
            <a:ext cx="329486" cy="224422"/>
          </a:xfrm>
          <a:prstGeom prst="stripedRightArrow">
            <a:avLst>
              <a:gd name="adj1" fmla="val 43209"/>
              <a:gd name="adj2" fmla="val 5679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>
            <a:off x="2072600" y="2636890"/>
            <a:ext cx="1260000" cy="310630"/>
            <a:chOff x="2144610" y="2636890"/>
            <a:chExt cx="1260000" cy="310630"/>
          </a:xfrm>
        </p:grpSpPr>
        <p:sp>
          <p:nvSpPr>
            <p:cNvPr id="32" name="직사각형 31"/>
            <p:cNvSpPr/>
            <p:nvPr/>
          </p:nvSpPr>
          <p:spPr>
            <a:xfrm>
              <a:off x="2144610" y="2636890"/>
              <a:ext cx="1260000" cy="31063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pPr algn="ctr"/>
              <a:r>
                <a:rPr lang="en-US" altLang="ko-KR" sz="8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   </a:t>
              </a:r>
              <a:r>
                <a:rPr lang="ko-KR" altLang="en-US" sz="8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의 </a:t>
              </a:r>
              <a:r>
                <a:rPr lang="en-US" altLang="ko-KR" sz="8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Search</a:t>
              </a:r>
              <a:r>
                <a:rPr lang="ko-KR" altLang="en-US" sz="8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버튼 클릭 시 접기</a:t>
              </a:r>
              <a:r>
                <a:rPr lang="en-US" altLang="ko-KR" sz="8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/</a:t>
              </a:r>
              <a:r>
                <a:rPr lang="ko-KR" altLang="en-US" sz="800" b="0" dirty="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rPr>
                <a:t>펼치기 가능</a:t>
              </a:r>
            </a:p>
          </p:txBody>
        </p:sp>
        <p:sp>
          <p:nvSpPr>
            <p:cNvPr id="51" name="직사각형 2"/>
            <p:cNvSpPr>
              <a:spLocks noChangeArrowheads="1"/>
            </p:cNvSpPr>
            <p:nvPr/>
          </p:nvSpPr>
          <p:spPr bwMode="auto">
            <a:xfrm>
              <a:off x="2203681" y="2655849"/>
              <a:ext cx="142875" cy="142875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rgbClr val="D60093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latinLnBrk="0">
                <a:lnSpc>
                  <a:spcPct val="115000"/>
                </a:lnSpc>
                <a:spcBef>
                  <a:spcPct val="30000"/>
                </a:spcBef>
                <a:spcAft>
                  <a:spcPct val="30000"/>
                </a:spcAft>
              </a:pPr>
              <a:r>
                <a:rPr lang="en-US" altLang="ko-KR" sz="800" dirty="0">
                  <a:ea typeface="HY헤드라인M" pitchFamily="18" charset="-127"/>
                </a:rPr>
                <a:t>2</a:t>
              </a:r>
              <a:endParaRPr lang="ko-KR" altLang="en-US" sz="800" b="1" dirty="0">
                <a:ea typeface="HY헤드라인M" pitchFamily="18" charset="-127"/>
              </a:endParaRPr>
            </a:p>
          </p:txBody>
        </p:sp>
      </p:grpSp>
      <p:sp>
        <p:nvSpPr>
          <p:cNvPr id="52" name="제목 1"/>
          <p:cNvSpPr txBox="1">
            <a:spLocks/>
          </p:cNvSpPr>
          <p:nvPr/>
        </p:nvSpPr>
        <p:spPr bwMode="auto">
          <a:xfrm>
            <a:off x="273050" y="686524"/>
            <a:ext cx="7668000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kumimoji="0" lang="en-US" altLang="ko-KR" sz="1000" b="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Resource Mgmt List Search</a:t>
            </a: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</a:p>
        </p:txBody>
      </p:sp>
      <p:sp>
        <p:nvSpPr>
          <p:cNvPr id="55" name="직사각형 54"/>
          <p:cNvSpPr/>
          <p:nvPr/>
        </p:nvSpPr>
        <p:spPr bwMode="auto">
          <a:xfrm>
            <a:off x="3684116" y="2037060"/>
            <a:ext cx="1487934" cy="936131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17" name="직사각형 2"/>
          <p:cNvSpPr>
            <a:spLocks noChangeArrowheads="1"/>
          </p:cNvSpPr>
          <p:nvPr/>
        </p:nvSpPr>
        <p:spPr bwMode="auto">
          <a:xfrm>
            <a:off x="3587441" y="227798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6" name="직사각형 2"/>
          <p:cNvSpPr>
            <a:spLocks noChangeArrowheads="1"/>
          </p:cNvSpPr>
          <p:nvPr/>
        </p:nvSpPr>
        <p:spPr bwMode="auto">
          <a:xfrm>
            <a:off x="3587441" y="184478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grpSp>
        <p:nvGrpSpPr>
          <p:cNvPr id="57" name="그룹 56"/>
          <p:cNvGrpSpPr/>
          <p:nvPr/>
        </p:nvGrpSpPr>
        <p:grpSpPr>
          <a:xfrm>
            <a:off x="5436052" y="1484730"/>
            <a:ext cx="1317600" cy="576080"/>
            <a:chOff x="9855252" y="1609846"/>
            <a:chExt cx="1355522" cy="556872"/>
          </a:xfrm>
        </p:grpSpPr>
        <p:sp>
          <p:nvSpPr>
            <p:cNvPr id="58" name="직사각형 57"/>
            <p:cNvSpPr/>
            <p:nvPr/>
          </p:nvSpPr>
          <p:spPr>
            <a:xfrm flipV="1">
              <a:off x="9855252" y="1609846"/>
              <a:ext cx="1355522" cy="55687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endParaRPr lang="ko-KR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9862872" y="1818028"/>
              <a:ext cx="1342800" cy="173505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0000"/>
                </a:lnSpc>
                <a:spcBef>
                  <a:spcPts val="0"/>
                </a:spcBef>
              </a:pPr>
              <a:r>
                <a:rPr lang="en-US" altLang="ko-KR" sz="7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Non </a:t>
              </a:r>
              <a:r>
                <a:rPr lang="en-US" altLang="ko-KR" sz="70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related Product</a:t>
              </a:r>
              <a:endParaRPr lang="ko-KR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9862872" y="1955628"/>
              <a:ext cx="1342800" cy="173505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Related Product</a:t>
              </a:r>
              <a:endParaRPr lang="ko-KR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9862875" y="1642768"/>
              <a:ext cx="1342801" cy="17350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bg1"/>
                  </a:solidFill>
                  <a:ea typeface="Modern H Medium" panose="020B0603000000020004" pitchFamily="34" charset="-127"/>
                  <a:cs typeface="Arial" pitchFamily="34" charset="0"/>
                </a:rPr>
                <a:t>All</a:t>
              </a:r>
            </a:p>
          </p:txBody>
        </p:sp>
      </p:grpSp>
      <p:sp>
        <p:nvSpPr>
          <p:cNvPr id="62" name="줄무늬가 있는 오른쪽 화살표 61"/>
          <p:cNvSpPr/>
          <p:nvPr/>
        </p:nvSpPr>
        <p:spPr>
          <a:xfrm>
            <a:off x="5055574" y="1772770"/>
            <a:ext cx="329486" cy="224422"/>
          </a:xfrm>
          <a:prstGeom prst="stripedRightArrow">
            <a:avLst>
              <a:gd name="adj1" fmla="val 43209"/>
              <a:gd name="adj2" fmla="val 5679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직사각형 2"/>
          <p:cNvSpPr>
            <a:spLocks noChangeArrowheads="1"/>
          </p:cNvSpPr>
          <p:nvPr/>
        </p:nvSpPr>
        <p:spPr bwMode="auto">
          <a:xfrm>
            <a:off x="3587441" y="623739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10</a:t>
            </a:r>
            <a:endParaRPr lang="ko-KR" altLang="en-US" sz="800" b="1" dirty="0">
              <a:ea typeface="HY헤드라인M" pitchFamily="18" charset="-127"/>
            </a:endParaRPr>
          </a:p>
        </p:txBody>
      </p:sp>
      <p:grpSp>
        <p:nvGrpSpPr>
          <p:cNvPr id="63" name="그룹 62"/>
          <p:cNvGrpSpPr/>
          <p:nvPr/>
        </p:nvGrpSpPr>
        <p:grpSpPr>
          <a:xfrm>
            <a:off x="5457825" y="5229250"/>
            <a:ext cx="1317198" cy="432060"/>
            <a:chOff x="9855252" y="1609846"/>
            <a:chExt cx="1355522" cy="389466"/>
          </a:xfrm>
        </p:grpSpPr>
        <p:sp>
          <p:nvSpPr>
            <p:cNvPr id="64" name="직사각형 63"/>
            <p:cNvSpPr/>
            <p:nvPr/>
          </p:nvSpPr>
          <p:spPr>
            <a:xfrm flipV="1">
              <a:off x="9855252" y="1609846"/>
              <a:ext cx="1355522" cy="389466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endParaRPr lang="ko-KR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65" name="직사각형 64"/>
            <p:cNvSpPr/>
            <p:nvPr/>
          </p:nvSpPr>
          <p:spPr>
            <a:xfrm>
              <a:off x="9862872" y="1818028"/>
              <a:ext cx="1342800" cy="173505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tx1">
                      <a:lumMod val="85000"/>
                      <a:lumOff val="15000"/>
                    </a:schemeClr>
                  </a:solidFill>
                  <a:ea typeface="Modern H Medium" panose="020B0603000000020004" pitchFamily="34" charset="-127"/>
                  <a:cs typeface="Arial" pitchFamily="34" charset="0"/>
                </a:rPr>
                <a:t>Registration Date</a:t>
              </a:r>
              <a:endParaRPr lang="ko-KR" altLang="en-US" sz="700" dirty="0">
                <a:solidFill>
                  <a:schemeClr val="tx1">
                    <a:lumMod val="85000"/>
                    <a:lumOff val="15000"/>
                  </a:schemeClr>
                </a:solidFill>
                <a:ea typeface="Modern H Medium" panose="020B0603000000020004" pitchFamily="34" charset="-127"/>
                <a:cs typeface="Arial" pitchFamily="34" charset="0"/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9862875" y="1642768"/>
              <a:ext cx="1342801" cy="17350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175">
              <a:noFill/>
            </a:ln>
          </p:spPr>
          <p:txBody>
            <a:bodyPr rot="0" spcFirstLastPara="0" vertOverflow="overflow" horzOverflow="overflow" vert="horz" wrap="none" lIns="72000" tIns="45720" rIns="72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ko-KR" sz="700" dirty="0">
                  <a:solidFill>
                    <a:schemeClr val="bg1"/>
                  </a:solidFill>
                  <a:ea typeface="Modern H Medium" panose="020B0603000000020004" pitchFamily="34" charset="-127"/>
                  <a:cs typeface="Arial" pitchFamily="34" charset="0"/>
                </a:rPr>
                <a:t>Release Date</a:t>
              </a:r>
            </a:p>
          </p:txBody>
        </p:sp>
      </p:grpSp>
      <p:sp>
        <p:nvSpPr>
          <p:cNvPr id="68" name="줄무늬가 있는 오른쪽 화살표 67"/>
          <p:cNvSpPr/>
          <p:nvPr/>
        </p:nvSpPr>
        <p:spPr>
          <a:xfrm>
            <a:off x="5077347" y="5229252"/>
            <a:ext cx="329486" cy="224422"/>
          </a:xfrm>
          <a:prstGeom prst="stripedRightArrow">
            <a:avLst>
              <a:gd name="adj1" fmla="val 43209"/>
              <a:gd name="adj2" fmla="val 56791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298654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050" y="1123950"/>
            <a:ext cx="7704370" cy="4177310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Resource Mgmt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Resource Mgmt</a:t>
            </a:r>
          </a:p>
        </p:txBody>
      </p:sp>
      <p:graphicFrame>
        <p:nvGraphicFramePr>
          <p:cNvPr id="19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76561"/>
              </p:ext>
            </p:extLst>
          </p:nvPr>
        </p:nvGraphicFramePr>
        <p:xfrm>
          <a:off x="8049430" y="650745"/>
          <a:ext cx="1847945" cy="2288170"/>
        </p:xfrm>
        <a:graphic>
          <a:graphicData uri="http://schemas.openxmlformats.org/drawingml/2006/table">
            <a:tbl>
              <a:tblPr/>
              <a:tblGrid>
                <a:gridCol w="2160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425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[Register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] 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Resource Register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 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[Delete] 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Resource file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 맵핑된 정보가 없을 경우에만 휴지통 아이콘이 노출 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휴지통 클릭 시 삭제됨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Related PD List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레이어 팝업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800" b="0" dirty="0">
                          <a:latin typeface="맑은 고딕" pitchFamily="50" charset="-127"/>
                          <a:ea typeface="맑은 고딕" pitchFamily="50" charset="-127"/>
                        </a:rPr>
                        <a:t>마우스 오버 시 팝업 호출</a:t>
                      </a:r>
                      <a:endParaRPr lang="en-US" altLang="ko-KR" sz="800" b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2075" marR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800" b="0" dirty="0">
                          <a:latin typeface="맑은 고딕" pitchFamily="50" charset="-127"/>
                          <a:ea typeface="맑은 고딕" pitchFamily="50" charset="-127"/>
                        </a:rPr>
                        <a:t>Product</a:t>
                      </a:r>
                      <a:r>
                        <a:rPr lang="en-US" altLang="ko-KR" sz="800" b="0" baseline="0" dirty="0">
                          <a:latin typeface="맑은 고딕" pitchFamily="50" charset="-127"/>
                          <a:ea typeface="맑은 고딕" pitchFamily="50" charset="-127"/>
                        </a:rPr>
                        <a:t> IA </a:t>
                      </a:r>
                      <a:r>
                        <a:rPr lang="ko-KR" altLang="en-US" sz="800" b="0" baseline="0" dirty="0">
                          <a:latin typeface="맑은 고딕" pitchFamily="50" charset="-127"/>
                          <a:ea typeface="맑은 고딕" pitchFamily="50" charset="-127"/>
                        </a:rPr>
                        <a:t>기준으로 정렬</a:t>
                      </a:r>
                      <a:endParaRPr lang="en-US" altLang="ko-KR" sz="800" b="0" baseline="0" dirty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2075" marR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10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개가 넘어가면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“…”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으로 표시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Name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 클릭 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Resource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Update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 호출</a:t>
                      </a: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제목 1"/>
          <p:cNvSpPr txBox="1">
            <a:spLocks/>
          </p:cNvSpPr>
          <p:nvPr/>
        </p:nvSpPr>
        <p:spPr bwMode="auto">
          <a:xfrm>
            <a:off x="283250" y="692620"/>
            <a:ext cx="7668000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kumimoji="0" lang="en-US" altLang="ko-KR" sz="1000" b="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Resource Mgmt List</a:t>
            </a: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</a:p>
        </p:txBody>
      </p:sp>
      <p:sp>
        <p:nvSpPr>
          <p:cNvPr id="53" name="직사각형 2"/>
          <p:cNvSpPr>
            <a:spLocks noChangeArrowheads="1"/>
          </p:cNvSpPr>
          <p:nvPr/>
        </p:nvSpPr>
        <p:spPr bwMode="auto">
          <a:xfrm>
            <a:off x="1856570" y="1031833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7629034" y="3205281"/>
            <a:ext cx="236981" cy="682734"/>
            <a:chOff x="7629034" y="2241245"/>
            <a:chExt cx="236981" cy="682734"/>
          </a:xfrm>
        </p:grpSpPr>
        <p:pic>
          <p:nvPicPr>
            <p:cNvPr id="58" name="그림 5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29034" y="2481895"/>
              <a:ext cx="236981" cy="201434"/>
            </a:xfrm>
            <a:prstGeom prst="rect">
              <a:avLst/>
            </a:prstGeom>
          </p:spPr>
        </p:pic>
        <p:pic>
          <p:nvPicPr>
            <p:cNvPr id="59" name="그림 5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29034" y="2241245"/>
              <a:ext cx="236981" cy="201434"/>
            </a:xfrm>
            <a:prstGeom prst="rect">
              <a:avLst/>
            </a:prstGeom>
          </p:spPr>
        </p:pic>
        <p:pic>
          <p:nvPicPr>
            <p:cNvPr id="60" name="그림 5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29034" y="2722545"/>
              <a:ext cx="236981" cy="201434"/>
            </a:xfrm>
            <a:prstGeom prst="rect">
              <a:avLst/>
            </a:prstGeom>
          </p:spPr>
        </p:pic>
      </p:grpSp>
      <p:sp>
        <p:nvSpPr>
          <p:cNvPr id="76" name="직사각형 2"/>
          <p:cNvSpPr>
            <a:spLocks noChangeArrowheads="1"/>
          </p:cNvSpPr>
          <p:nvPr/>
        </p:nvSpPr>
        <p:spPr bwMode="auto">
          <a:xfrm>
            <a:off x="7531742" y="321411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2445875" y="2379444"/>
            <a:ext cx="589935" cy="144020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cxnSp>
        <p:nvCxnSpPr>
          <p:cNvPr id="29" name="꺾인 연결선 28"/>
          <p:cNvCxnSpPr>
            <a:stCxn id="28" idx="2"/>
            <a:endCxn id="23" idx="0"/>
          </p:cNvCxnSpPr>
          <p:nvPr/>
        </p:nvCxnSpPr>
        <p:spPr bwMode="auto">
          <a:xfrm rot="16200000" flipH="1">
            <a:off x="3276102" y="1988205"/>
            <a:ext cx="257446" cy="1327964"/>
          </a:xfrm>
          <a:prstGeom prst="bentConnector3">
            <a:avLst>
              <a:gd name="adj1" fmla="val 50000"/>
            </a:avLst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직사각형 2"/>
          <p:cNvSpPr>
            <a:spLocks noChangeArrowheads="1"/>
          </p:cNvSpPr>
          <p:nvPr/>
        </p:nvSpPr>
        <p:spPr bwMode="auto">
          <a:xfrm>
            <a:off x="2360640" y="227684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3165694" y="3419309"/>
            <a:ext cx="792000" cy="144020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32" name="직사각형 2"/>
          <p:cNvSpPr>
            <a:spLocks noChangeArrowheads="1"/>
          </p:cNvSpPr>
          <p:nvPr/>
        </p:nvSpPr>
        <p:spPr bwMode="auto">
          <a:xfrm>
            <a:off x="3009875" y="335699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graphicFrame>
        <p:nvGraphicFramePr>
          <p:cNvPr id="23" name="표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119276"/>
              </p:ext>
            </p:extLst>
          </p:nvPr>
        </p:nvGraphicFramePr>
        <p:xfrm>
          <a:off x="3008730" y="2780910"/>
          <a:ext cx="2120154" cy="50400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schemeClr val="tx1">
                      <a:lumMod val="50000"/>
                      <a:lumOff val="50000"/>
                      <a:alpha val="40000"/>
                    </a:schemeClr>
                  </a:outerShdw>
                </a:effectLst>
                <a:tableStyleId>{5C22544A-7EE6-4342-B048-85BDC9FD1C3A}</a:tableStyleId>
              </a:tblPr>
              <a:tblGrid>
                <a:gridCol w="21201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7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Related</a:t>
                      </a:r>
                      <a:r>
                        <a:rPr lang="en-US" altLang="ko-KR" sz="700" b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Arial" panose="020B0604020202020204" pitchFamily="34" charset="0"/>
                        </a:rPr>
                        <a:t> Product List</a:t>
                      </a:r>
                      <a:endParaRPr lang="ko-KR" altLang="en-US" sz="7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Lighting &gt; Mid Power LEDs &gt; 2835 LEDs &gt; LM281BA+</a:t>
                      </a:r>
                      <a:endParaRPr lang="en-US" altLang="ko-KR" sz="6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 bwMode="auto">
          <a:xfrm>
            <a:off x="1264416" y="1649768"/>
            <a:ext cx="216030" cy="33124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2386" y="1181192"/>
            <a:ext cx="675034" cy="14402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3684" y="1404221"/>
            <a:ext cx="130826" cy="14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57388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550" y="3967716"/>
            <a:ext cx="3458734" cy="19800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40" y="854772"/>
            <a:ext cx="6669920" cy="2797457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altLang="ko-KR" smtClean="0"/>
              <a:t>LED PIM </a:t>
            </a:r>
            <a:r>
              <a:rPr lang="ko-KR" altLang="en-US" smtClean="0"/>
              <a:t>접속</a:t>
            </a:r>
            <a:endParaRPr lang="en-US" altLang="ko-KR" dirty="0"/>
          </a:p>
        </p:txBody>
      </p:sp>
      <p:sp>
        <p:nvSpPr>
          <p:cNvPr id="28" name="직사각형 27"/>
          <p:cNvSpPr/>
          <p:nvPr/>
        </p:nvSpPr>
        <p:spPr bwMode="auto">
          <a:xfrm>
            <a:off x="3874260" y="4983355"/>
            <a:ext cx="1222760" cy="826179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193426" y="1913846"/>
            <a:ext cx="949039" cy="594486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cxnSp>
        <p:nvCxnSpPr>
          <p:cNvPr id="9" name="꺾인 연결선 8"/>
          <p:cNvCxnSpPr>
            <a:endCxn id="28" idx="0"/>
          </p:cNvCxnSpPr>
          <p:nvPr/>
        </p:nvCxnSpPr>
        <p:spPr bwMode="auto">
          <a:xfrm rot="16200000" flipH="1">
            <a:off x="2833719" y="3331433"/>
            <a:ext cx="2475023" cy="828820"/>
          </a:xfrm>
          <a:prstGeom prst="bentConnector3">
            <a:avLst/>
          </a:prstGeom>
          <a:ln>
            <a:solidFill>
              <a:srgbClr val="D60093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35161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975" y="1157830"/>
            <a:ext cx="6953530" cy="5675420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Resource Mgmt &gt; Register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Resource Mgmt</a:t>
            </a:r>
          </a:p>
        </p:txBody>
      </p:sp>
      <p:sp>
        <p:nvSpPr>
          <p:cNvPr id="6" name="제목 1"/>
          <p:cNvSpPr txBox="1">
            <a:spLocks/>
          </p:cNvSpPr>
          <p:nvPr/>
        </p:nvSpPr>
        <p:spPr bwMode="auto">
          <a:xfrm>
            <a:off x="56320" y="628996"/>
            <a:ext cx="7957976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[Resource Register Popup]  1/2</a:t>
            </a:r>
          </a:p>
        </p:txBody>
      </p:sp>
      <p:graphicFrame>
        <p:nvGraphicFramePr>
          <p:cNvPr id="8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235616"/>
              </p:ext>
            </p:extLst>
          </p:nvPr>
        </p:nvGraphicFramePr>
        <p:xfrm>
          <a:off x="8049430" y="650745"/>
          <a:ext cx="1847945" cy="6427354"/>
        </p:xfrm>
        <a:graphic>
          <a:graphicData uri="http://schemas.openxmlformats.org/drawingml/2006/table">
            <a:tbl>
              <a:tblPr/>
              <a:tblGrid>
                <a:gridCol w="2160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</a:t>
                      </a:r>
                      <a:r>
                        <a:rPr kumimoji="1" lang="en-US" altLang="ko-KR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[Save]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등록 내용 저장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[Close]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팝업창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닫힘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Type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 영역 추가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필수 항목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Default : Data Sheet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Content Type Mgmt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 등록된 속성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Name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등록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필수 항목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100byte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이내 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업로드 영역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필수 항목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Single File Upload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 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업로드 완료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S3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서버로 파일 업로드 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업로드 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Data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는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Contents&gt; Resource Mgmt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리스트에도 반영됨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800" dirty="0">
                          <a:latin typeface="맑은 고딕" pitchFamily="50" charset="-127"/>
                          <a:ea typeface="맑은 고딕" pitchFamily="50" charset="-127"/>
                        </a:rPr>
                        <a:t>Upload</a:t>
                      </a:r>
                      <a:r>
                        <a:rPr lang="en-US" altLang="ko-KR" sz="800" baseline="0" dirty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800" baseline="0" dirty="0">
                          <a:latin typeface="맑은 고딕" pitchFamily="50" charset="-127"/>
                          <a:ea typeface="맑은 고딕" pitchFamily="50" charset="-127"/>
                        </a:rPr>
                        <a:t>가능 파일 형식 </a:t>
                      </a:r>
                      <a:r>
                        <a:rPr lang="en-US" altLang="ko-KR" sz="800" baseline="0" dirty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en-US" altLang="ko-KR" sz="8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pdf,zip,ies,stp,dis,ray,rir,sdf,rs8,msi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8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직접 </a:t>
                      </a:r>
                      <a:r>
                        <a:rPr lang="ko-KR" altLang="en-US" sz="8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아카마이에</a:t>
                      </a:r>
                      <a:r>
                        <a:rPr lang="ko-KR" altLang="en-US" sz="8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파일 업로드 </a:t>
                      </a:r>
                      <a:r>
                        <a:rPr lang="ko-KR" altLang="en-US" sz="8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 </a:t>
                      </a:r>
                      <a:r>
                        <a:rPr lang="en-US" altLang="ko-KR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File Link</a:t>
                      </a:r>
                      <a:r>
                        <a:rPr lang="ko-KR" altLang="en-US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</a:t>
                      </a:r>
                      <a:r>
                        <a:rPr lang="ko-KR" altLang="en-US" sz="8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체크하고 해당 </a:t>
                      </a:r>
                      <a:r>
                        <a:rPr lang="en-US" altLang="ko-KR" sz="8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URL</a:t>
                      </a:r>
                      <a:r>
                        <a:rPr lang="ko-KR" altLang="en-US" sz="800" baseline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을 </a:t>
                      </a:r>
                      <a:r>
                        <a:rPr lang="ko-KR" altLang="en-US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기재</a:t>
                      </a:r>
                      <a:endParaRPr lang="en-US" altLang="ko-KR" sz="8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Upload </a:t>
                      </a:r>
                      <a:r>
                        <a:rPr kumimoji="0" lang="ko-KR" altLang="en-US" sz="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</a:t>
                      </a:r>
                      <a:endParaRPr kumimoji="0" lang="en-US" altLang="ko-KR" sz="8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Upload files </a:t>
                      </a:r>
                      <a:r>
                        <a:rPr lang="ko-KR" altLang="en-US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버튼을 통해 로컬에 저장된 파일을 업로드함</a:t>
                      </a:r>
                      <a:endParaRPr lang="en-US" altLang="ko-KR" sz="800" baseline="0" smtClean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Upload to Automotive </a:t>
                      </a:r>
                      <a:r>
                        <a:rPr lang="ko-KR" altLang="en-US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체크 시</a:t>
                      </a:r>
                      <a:r>
                        <a:rPr lang="en-US" altLang="ko-KR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https://download.led.samsung.com/led/file/automotive/ </a:t>
                      </a:r>
                      <a:r>
                        <a:rPr lang="ko-KR" altLang="en-US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하위로 </a:t>
                      </a:r>
                      <a:r>
                        <a:rPr lang="en-US" altLang="ko-KR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link </a:t>
                      </a:r>
                      <a:r>
                        <a:rPr lang="ko-KR" altLang="en-US" sz="800" baseline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생성됨  </a:t>
                      </a:r>
                      <a:endParaRPr lang="en-US" altLang="ko-KR" sz="8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 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Description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등록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100byte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이내 입력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8. 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Resource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버전 정보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신규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Resource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버전 정보 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30byte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이내 입력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9. 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Release Date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게시 일자 설정 영역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Default : today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날짜 변경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달력아이콘 클릭 후 달력에서 날짜 선택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변경 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date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로 노출됨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직사각형 2"/>
          <p:cNvSpPr>
            <a:spLocks noChangeArrowheads="1"/>
          </p:cNvSpPr>
          <p:nvPr/>
        </p:nvSpPr>
        <p:spPr bwMode="auto">
          <a:xfrm>
            <a:off x="267015" y="1537658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3" name="직사각형 2"/>
          <p:cNvSpPr>
            <a:spLocks noChangeArrowheads="1"/>
          </p:cNvSpPr>
          <p:nvPr/>
        </p:nvSpPr>
        <p:spPr bwMode="auto">
          <a:xfrm>
            <a:off x="269905" y="208519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4" name="직사각형 2"/>
          <p:cNvSpPr>
            <a:spLocks noChangeArrowheads="1"/>
          </p:cNvSpPr>
          <p:nvPr/>
        </p:nvSpPr>
        <p:spPr bwMode="auto">
          <a:xfrm>
            <a:off x="269905" y="255823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5" name="직사각형 2"/>
          <p:cNvSpPr>
            <a:spLocks noChangeArrowheads="1"/>
          </p:cNvSpPr>
          <p:nvPr/>
        </p:nvSpPr>
        <p:spPr bwMode="auto">
          <a:xfrm>
            <a:off x="272091" y="2792847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8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8" name="직사각형 2"/>
          <p:cNvSpPr>
            <a:spLocks noChangeArrowheads="1"/>
          </p:cNvSpPr>
          <p:nvPr/>
        </p:nvSpPr>
        <p:spPr bwMode="auto">
          <a:xfrm>
            <a:off x="4617999" y="2791012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9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0" name="직사각형 2"/>
          <p:cNvSpPr>
            <a:spLocks noChangeArrowheads="1"/>
          </p:cNvSpPr>
          <p:nvPr/>
        </p:nvSpPr>
        <p:spPr bwMode="auto">
          <a:xfrm>
            <a:off x="268631" y="1795236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7" name="직사각형 2"/>
          <p:cNvSpPr>
            <a:spLocks noChangeArrowheads="1"/>
          </p:cNvSpPr>
          <p:nvPr/>
        </p:nvSpPr>
        <p:spPr bwMode="auto">
          <a:xfrm>
            <a:off x="271863" y="3406426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smtClean="0">
                <a:ea typeface="HY헤드라인M" pitchFamily="18" charset="-127"/>
              </a:rPr>
              <a:t>10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9" name="직사각형 2"/>
          <p:cNvSpPr>
            <a:spLocks noChangeArrowheads="1"/>
          </p:cNvSpPr>
          <p:nvPr/>
        </p:nvSpPr>
        <p:spPr bwMode="auto">
          <a:xfrm>
            <a:off x="1785079" y="3538063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1" name="직사각형 2"/>
          <p:cNvSpPr>
            <a:spLocks noChangeArrowheads="1"/>
          </p:cNvSpPr>
          <p:nvPr/>
        </p:nvSpPr>
        <p:spPr bwMode="auto">
          <a:xfrm>
            <a:off x="4104933" y="4144657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2" name="직사각형 2"/>
          <p:cNvSpPr>
            <a:spLocks noChangeArrowheads="1"/>
          </p:cNvSpPr>
          <p:nvPr/>
        </p:nvSpPr>
        <p:spPr bwMode="auto">
          <a:xfrm>
            <a:off x="4100055" y="4453732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3" name="직사각형 2"/>
          <p:cNvSpPr>
            <a:spLocks noChangeArrowheads="1"/>
          </p:cNvSpPr>
          <p:nvPr/>
        </p:nvSpPr>
        <p:spPr bwMode="auto">
          <a:xfrm>
            <a:off x="4953307" y="3515193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4" name="직사각형 2"/>
          <p:cNvSpPr>
            <a:spLocks noChangeArrowheads="1"/>
          </p:cNvSpPr>
          <p:nvPr/>
        </p:nvSpPr>
        <p:spPr bwMode="auto">
          <a:xfrm>
            <a:off x="4954145" y="5302405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18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5" name="직사각형 2"/>
          <p:cNvSpPr>
            <a:spLocks noChangeArrowheads="1"/>
          </p:cNvSpPr>
          <p:nvPr/>
        </p:nvSpPr>
        <p:spPr bwMode="auto">
          <a:xfrm>
            <a:off x="360538" y="3746803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6" name="직사각형 2"/>
          <p:cNvSpPr>
            <a:spLocks noChangeArrowheads="1"/>
          </p:cNvSpPr>
          <p:nvPr/>
        </p:nvSpPr>
        <p:spPr bwMode="auto">
          <a:xfrm>
            <a:off x="4088881" y="6310545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7" name="직사각형 2"/>
          <p:cNvSpPr>
            <a:spLocks noChangeArrowheads="1"/>
          </p:cNvSpPr>
          <p:nvPr/>
        </p:nvSpPr>
        <p:spPr bwMode="auto">
          <a:xfrm>
            <a:off x="4088880" y="6005379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0" name="직사각형 2"/>
          <p:cNvSpPr>
            <a:spLocks noChangeArrowheads="1"/>
          </p:cNvSpPr>
          <p:nvPr/>
        </p:nvSpPr>
        <p:spPr bwMode="auto">
          <a:xfrm>
            <a:off x="6336145" y="104010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6811545" y="103277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600" y="2082645"/>
            <a:ext cx="2214380" cy="16736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4387" y="3104306"/>
            <a:ext cx="2993279" cy="128499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28" name="꺾인 연결선 27"/>
          <p:cNvCxnSpPr>
            <a:endCxn id="3" idx="0"/>
          </p:cNvCxnSpPr>
          <p:nvPr/>
        </p:nvCxnSpPr>
        <p:spPr bwMode="auto">
          <a:xfrm rot="5400000">
            <a:off x="6278309" y="2527748"/>
            <a:ext cx="659276" cy="493840"/>
          </a:xfrm>
          <a:prstGeom prst="bentConnector3">
            <a:avLst>
              <a:gd name="adj1" fmla="val 50000"/>
            </a:avLst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직사각형 2"/>
          <p:cNvSpPr>
            <a:spLocks noChangeArrowheads="1"/>
          </p:cNvSpPr>
          <p:nvPr/>
        </p:nvSpPr>
        <p:spPr bwMode="auto">
          <a:xfrm>
            <a:off x="6578912" y="2079939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8755839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그림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687" y="1216289"/>
            <a:ext cx="6953530" cy="5675420"/>
          </a:xfrm>
          <a:prstGeom prst="rect">
            <a:avLst/>
          </a:prstGeom>
        </p:spPr>
      </p:pic>
      <p:sp>
        <p:nvSpPr>
          <p:cNvPr id="33" name="직사각형 32"/>
          <p:cNvSpPr/>
          <p:nvPr/>
        </p:nvSpPr>
        <p:spPr bwMode="auto">
          <a:xfrm>
            <a:off x="273947" y="3338562"/>
            <a:ext cx="6969269" cy="3553147"/>
          </a:xfrm>
          <a:prstGeom prst="rect">
            <a:avLst/>
          </a:prstGeom>
          <a:noFill/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Resource Mgmt &gt; Register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Resource Mgmt</a:t>
            </a:r>
          </a:p>
        </p:txBody>
      </p:sp>
      <p:sp>
        <p:nvSpPr>
          <p:cNvPr id="6" name="제목 1"/>
          <p:cNvSpPr txBox="1">
            <a:spLocks/>
          </p:cNvSpPr>
          <p:nvPr/>
        </p:nvSpPr>
        <p:spPr bwMode="auto">
          <a:xfrm>
            <a:off x="56320" y="628996"/>
            <a:ext cx="7957976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[Resource Register Popup]  2/2</a:t>
            </a:r>
          </a:p>
        </p:txBody>
      </p:sp>
      <p:graphicFrame>
        <p:nvGraphicFramePr>
          <p:cNvPr id="8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096426"/>
              </p:ext>
            </p:extLst>
          </p:nvPr>
        </p:nvGraphicFramePr>
        <p:xfrm>
          <a:off x="8049430" y="650745"/>
          <a:ext cx="1847945" cy="5904010"/>
        </p:xfrm>
        <a:graphic>
          <a:graphicData uri="http://schemas.openxmlformats.org/drawingml/2006/table">
            <a:tbl>
              <a:tblPr/>
              <a:tblGrid>
                <a:gridCol w="2160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</a:t>
                      </a:r>
                      <a:r>
                        <a:rPr kumimoji="1" lang="en-US" altLang="ko-KR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Product Category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및 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Part Number </a:t>
                      </a:r>
                      <a:r>
                        <a:rPr kumimoji="0" lang="ko-KR" altLang="en-US" sz="8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맵핑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Related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Part Number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는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Front PD Page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에서 확인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Product Category 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Product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의 경우</a:t>
                      </a:r>
                      <a:b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: 3Depth PCD 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#11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영역인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PD Category Select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/>
                      </a:r>
                      <a:b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4Depth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항목이 노출됨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Application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의 경우</a:t>
                      </a:r>
                      <a:b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: 2Depth PFS 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#11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영역인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PD Category Select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/>
                      </a:r>
                      <a:b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3Depth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항목이 노출됨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Application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의 경우 노출 안됨</a:t>
                      </a: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PD Category Select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영역</a:t>
                      </a: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PD 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목록 출력</a:t>
                      </a: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[PCD Add]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#11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항목에서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checkbox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체크가 된 대상의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PCD 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정보를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#14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영역으로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14.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[PCD Del]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#14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영역의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PCD Category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의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체크박스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체크 후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Del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버튼을 클릭하면 체크된 항목들은 리스트에서 제외 처리됨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Selected PCD Category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Resource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 </a:t>
                      </a:r>
                      <a:r>
                        <a:rPr kumimoji="0" lang="ko-KR" alt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매핑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PCD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대상 목록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Multi Select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지원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[PD Add]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#11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항목에서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checkbox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체크가 된 대상의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PD 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정보를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#17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영역으로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17.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[PD Del]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#17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영역의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PD Category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의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체크박스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체크 후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Del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버튼을 클릭하면 체크된 항목들은 리스트에서 제외 처리됨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18.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Selected PD Category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Resource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 </a:t>
                      </a:r>
                      <a:r>
                        <a:rPr kumimoji="0" lang="ko-KR" alt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매핑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PD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대상 목록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Multi Select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기능 지원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marT="18000" marB="18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" name="직사각형 2"/>
          <p:cNvSpPr>
            <a:spLocks noChangeArrowheads="1"/>
          </p:cNvSpPr>
          <p:nvPr/>
        </p:nvSpPr>
        <p:spPr bwMode="auto">
          <a:xfrm>
            <a:off x="272350" y="328498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smtClean="0">
                <a:ea typeface="HY헤드라인M" pitchFamily="18" charset="-127"/>
              </a:rPr>
              <a:t>10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432463" y="3719664"/>
            <a:ext cx="1339288" cy="1752583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25" name="직사각형 24"/>
          <p:cNvSpPr/>
          <p:nvPr/>
        </p:nvSpPr>
        <p:spPr bwMode="auto">
          <a:xfrm>
            <a:off x="1869044" y="3693025"/>
            <a:ext cx="2338133" cy="3177059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24" name="직사각형 2"/>
          <p:cNvSpPr>
            <a:spLocks noChangeArrowheads="1"/>
          </p:cNvSpPr>
          <p:nvPr/>
        </p:nvSpPr>
        <p:spPr bwMode="auto">
          <a:xfrm>
            <a:off x="1856570" y="357302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6" name="직사각형 2"/>
          <p:cNvSpPr>
            <a:spLocks noChangeArrowheads="1"/>
          </p:cNvSpPr>
          <p:nvPr/>
        </p:nvSpPr>
        <p:spPr bwMode="auto">
          <a:xfrm>
            <a:off x="4291996" y="4182811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7" name="직사각형 2"/>
          <p:cNvSpPr>
            <a:spLocks noChangeArrowheads="1"/>
          </p:cNvSpPr>
          <p:nvPr/>
        </p:nvSpPr>
        <p:spPr bwMode="auto">
          <a:xfrm>
            <a:off x="4287118" y="4491886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4885534" y="3742037"/>
            <a:ext cx="2277742" cy="1421214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4879540" y="5495254"/>
            <a:ext cx="2283736" cy="1390226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28" name="직사각형 2"/>
          <p:cNvSpPr>
            <a:spLocks noChangeArrowheads="1"/>
          </p:cNvSpPr>
          <p:nvPr/>
        </p:nvSpPr>
        <p:spPr bwMode="auto">
          <a:xfrm>
            <a:off x="4836170" y="3625357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9" name="직사각형 2"/>
          <p:cNvSpPr>
            <a:spLocks noChangeArrowheads="1"/>
          </p:cNvSpPr>
          <p:nvPr/>
        </p:nvSpPr>
        <p:spPr bwMode="auto">
          <a:xfrm>
            <a:off x="4808980" y="5472248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18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2" name="직사각형 2"/>
          <p:cNvSpPr>
            <a:spLocks noChangeArrowheads="1"/>
          </p:cNvSpPr>
          <p:nvPr/>
        </p:nvSpPr>
        <p:spPr bwMode="auto">
          <a:xfrm>
            <a:off x="361025" y="3625357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5" name="직사각형 2"/>
          <p:cNvSpPr>
            <a:spLocks noChangeArrowheads="1"/>
          </p:cNvSpPr>
          <p:nvPr/>
        </p:nvSpPr>
        <p:spPr bwMode="auto">
          <a:xfrm>
            <a:off x="4275944" y="631054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6" name="직사각형 2"/>
          <p:cNvSpPr>
            <a:spLocks noChangeArrowheads="1"/>
          </p:cNvSpPr>
          <p:nvPr/>
        </p:nvSpPr>
        <p:spPr bwMode="auto">
          <a:xfrm>
            <a:off x="4275943" y="6005379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16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3" name="직사각형 2"/>
          <p:cNvSpPr>
            <a:spLocks noChangeArrowheads="1"/>
          </p:cNvSpPr>
          <p:nvPr/>
        </p:nvSpPr>
        <p:spPr bwMode="auto">
          <a:xfrm>
            <a:off x="6380912" y="1082223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7" name="직사각형 2"/>
          <p:cNvSpPr>
            <a:spLocks noChangeArrowheads="1"/>
          </p:cNvSpPr>
          <p:nvPr/>
        </p:nvSpPr>
        <p:spPr bwMode="auto">
          <a:xfrm>
            <a:off x="267015" y="1578952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8" name="직사각형 2"/>
          <p:cNvSpPr>
            <a:spLocks noChangeArrowheads="1"/>
          </p:cNvSpPr>
          <p:nvPr/>
        </p:nvSpPr>
        <p:spPr bwMode="auto">
          <a:xfrm>
            <a:off x="6800684" y="1073414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9" name="직사각형 2"/>
          <p:cNvSpPr>
            <a:spLocks noChangeArrowheads="1"/>
          </p:cNvSpPr>
          <p:nvPr/>
        </p:nvSpPr>
        <p:spPr bwMode="auto">
          <a:xfrm>
            <a:off x="269905" y="2149971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40" name="직사각형 2"/>
          <p:cNvSpPr>
            <a:spLocks noChangeArrowheads="1"/>
          </p:cNvSpPr>
          <p:nvPr/>
        </p:nvSpPr>
        <p:spPr bwMode="auto">
          <a:xfrm>
            <a:off x="269905" y="2492870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41" name="직사각형 2"/>
          <p:cNvSpPr>
            <a:spLocks noChangeArrowheads="1"/>
          </p:cNvSpPr>
          <p:nvPr/>
        </p:nvSpPr>
        <p:spPr bwMode="auto">
          <a:xfrm>
            <a:off x="272091" y="2727482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8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42" name="직사각형 2"/>
          <p:cNvSpPr>
            <a:spLocks noChangeArrowheads="1"/>
          </p:cNvSpPr>
          <p:nvPr/>
        </p:nvSpPr>
        <p:spPr bwMode="auto">
          <a:xfrm>
            <a:off x="4736970" y="2691076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9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43" name="직사각형 2"/>
          <p:cNvSpPr>
            <a:spLocks noChangeArrowheads="1"/>
          </p:cNvSpPr>
          <p:nvPr/>
        </p:nvSpPr>
        <p:spPr bwMode="auto">
          <a:xfrm>
            <a:off x="268631" y="1836530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pic>
        <p:nvPicPr>
          <p:cNvPr id="34" name="그림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600" y="2109474"/>
            <a:ext cx="2214380" cy="167366"/>
          </a:xfrm>
          <a:prstGeom prst="rect">
            <a:avLst/>
          </a:prstGeom>
        </p:spPr>
      </p:pic>
      <p:sp>
        <p:nvSpPr>
          <p:cNvPr id="45" name="직사각형 2"/>
          <p:cNvSpPr>
            <a:spLocks noChangeArrowheads="1"/>
          </p:cNvSpPr>
          <p:nvPr/>
        </p:nvSpPr>
        <p:spPr bwMode="auto">
          <a:xfrm>
            <a:off x="6550257" y="2200696"/>
            <a:ext cx="142875" cy="142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smtClean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26705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41" y="1025102"/>
            <a:ext cx="7734300" cy="6610350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1. Resource Mgmt &gt; Update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Resource Mgmt</a:t>
            </a:r>
          </a:p>
        </p:txBody>
      </p:sp>
      <p:sp>
        <p:nvSpPr>
          <p:cNvPr id="6" name="제목 1"/>
          <p:cNvSpPr txBox="1">
            <a:spLocks/>
          </p:cNvSpPr>
          <p:nvPr/>
        </p:nvSpPr>
        <p:spPr bwMode="auto">
          <a:xfrm>
            <a:off x="56320" y="628996"/>
            <a:ext cx="7957976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[Resource Update Popup]</a:t>
            </a:r>
          </a:p>
        </p:txBody>
      </p:sp>
      <p:graphicFrame>
        <p:nvGraphicFramePr>
          <p:cNvPr id="8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47811"/>
              </p:ext>
            </p:extLst>
          </p:nvPr>
        </p:nvGraphicFramePr>
        <p:xfrm>
          <a:off x="8049430" y="650745"/>
          <a:ext cx="1847945" cy="5031370"/>
        </p:xfrm>
        <a:graphic>
          <a:graphicData uri="http://schemas.openxmlformats.org/drawingml/2006/table">
            <a:tbl>
              <a:tblPr/>
              <a:tblGrid>
                <a:gridCol w="2160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Save, QA, Live 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각 단계별 반영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[Close] </a:t>
                      </a:r>
                      <a:r>
                        <a:rPr kumimoji="0" lang="ko-KR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팝업창</a:t>
                      </a:r>
                      <a:r>
                        <a:rPr kumimoji="0" lang="ko-KR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닫힘</a:t>
                      </a:r>
                      <a:endParaRPr kumimoji="0" lang="en-US" altLang="ko-KR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Type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최초 등록만 가능하고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수정 불가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Name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등록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필수 항목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100byte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이내 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업로드 영역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필수 항목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업로드 완료 시 업로드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된 파일명 노출됨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Description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등록 영역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100byte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이내 입력</a:t>
                      </a: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파일 경로 표시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모든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File Type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 대해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“AWS S3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기준 파일 경로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+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파일명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”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으로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Text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로 표시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[Upload]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Single File Upload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팝업 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업로드 완료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S3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서버로 파일 업로드 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[Delete]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업로드 된 파일이 삭제되며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#5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영역의 파일명도 삭제됨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[Download]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클릭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업로드 된 파일 다운로드 진행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" name="직사각형 2"/>
          <p:cNvSpPr>
            <a:spLocks noChangeArrowheads="1"/>
          </p:cNvSpPr>
          <p:nvPr/>
        </p:nvSpPr>
        <p:spPr bwMode="auto">
          <a:xfrm>
            <a:off x="249431" y="148473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1" name="직사각형 2"/>
          <p:cNvSpPr>
            <a:spLocks noChangeArrowheads="1"/>
          </p:cNvSpPr>
          <p:nvPr/>
        </p:nvSpPr>
        <p:spPr bwMode="auto">
          <a:xfrm>
            <a:off x="249431" y="171418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249431" y="194363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4" name="직사각형 2"/>
          <p:cNvSpPr>
            <a:spLocks noChangeArrowheads="1"/>
          </p:cNvSpPr>
          <p:nvPr/>
        </p:nvSpPr>
        <p:spPr bwMode="auto">
          <a:xfrm>
            <a:off x="6610375" y="227798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8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0" name="직사각형 2"/>
          <p:cNvSpPr>
            <a:spLocks noChangeArrowheads="1"/>
          </p:cNvSpPr>
          <p:nvPr/>
        </p:nvSpPr>
        <p:spPr bwMode="auto">
          <a:xfrm>
            <a:off x="249431" y="217308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2" name="직사각형 2"/>
          <p:cNvSpPr>
            <a:spLocks noChangeArrowheads="1"/>
          </p:cNvSpPr>
          <p:nvPr/>
        </p:nvSpPr>
        <p:spPr bwMode="auto">
          <a:xfrm>
            <a:off x="6970425" y="227798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9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3" name="직사각형 2"/>
          <p:cNvSpPr>
            <a:spLocks noChangeArrowheads="1"/>
          </p:cNvSpPr>
          <p:nvPr/>
        </p:nvSpPr>
        <p:spPr bwMode="auto">
          <a:xfrm>
            <a:off x="7330475" y="227798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10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4" name="직사각형 2"/>
          <p:cNvSpPr>
            <a:spLocks noChangeArrowheads="1"/>
          </p:cNvSpPr>
          <p:nvPr/>
        </p:nvSpPr>
        <p:spPr bwMode="auto">
          <a:xfrm>
            <a:off x="6321190" y="917459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5" name="직사각형 2"/>
          <p:cNvSpPr>
            <a:spLocks noChangeArrowheads="1"/>
          </p:cNvSpPr>
          <p:nvPr/>
        </p:nvSpPr>
        <p:spPr bwMode="auto">
          <a:xfrm>
            <a:off x="7618515" y="90865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5689" y="2348850"/>
            <a:ext cx="2214380" cy="167366"/>
          </a:xfrm>
          <a:prstGeom prst="rect">
            <a:avLst/>
          </a:prstGeom>
        </p:spPr>
      </p:pic>
      <p:sp>
        <p:nvSpPr>
          <p:cNvPr id="13" name="직사각형 2"/>
          <p:cNvSpPr>
            <a:spLocks noChangeArrowheads="1"/>
          </p:cNvSpPr>
          <p:nvPr/>
        </p:nvSpPr>
        <p:spPr bwMode="auto">
          <a:xfrm>
            <a:off x="2145755" y="242086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b="1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3399502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2780910"/>
            <a:ext cx="9906000" cy="433387"/>
          </a:xfrm>
          <a:prstGeom prst="rect">
            <a:avLst/>
          </a:prstGeom>
        </p:spPr>
        <p:txBody>
          <a:bodyPr lIns="91429" tIns="45715" rIns="91429" bIns="45715"/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defRPr/>
            </a:pPr>
            <a:r>
              <a:rPr lang="en-US" altLang="ko-KR" sz="3600" b="0" dirty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  <a:cs typeface="Calibri" pitchFamily="34" charset="0"/>
              </a:rPr>
              <a:t>End of Document</a:t>
            </a:r>
          </a:p>
        </p:txBody>
      </p:sp>
      <p:sp>
        <p:nvSpPr>
          <p:cNvPr id="104451" name="Rectangle 1"/>
          <p:cNvSpPr>
            <a:spLocks noChangeArrowheads="1"/>
          </p:cNvSpPr>
          <p:nvPr/>
        </p:nvSpPr>
        <p:spPr bwMode="auto">
          <a:xfrm>
            <a:off x="282575" y="6264276"/>
            <a:ext cx="1652588" cy="593725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lIns="89990" tIns="46795" rIns="89990" bIns="46795"/>
          <a:lstStyle/>
          <a:p>
            <a:pPr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Font typeface="Arial" charset="0"/>
              <a:buAutoNum type="arabicPeriod"/>
            </a:pPr>
            <a:endParaRPr lang="ko-KR" altLang="en-US"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68" y="1628750"/>
            <a:ext cx="3458734" cy="1980000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altLang="ko-KR" smtClean="0"/>
              <a:t>PIM </a:t>
            </a:r>
            <a:r>
              <a:rPr lang="ko-KR" altLang="en-US" smtClean="0"/>
              <a:t>메뉴구성 </a:t>
            </a:r>
            <a:r>
              <a:rPr lang="en-US" altLang="ko-KR" smtClean="0"/>
              <a:t>&gt; Product IA</a:t>
            </a:r>
            <a:endParaRPr lang="en-US" altLang="ko-KR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Product IA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>
            <a:off x="4147768" y="3090986"/>
            <a:ext cx="1062000" cy="3034"/>
          </a:xfrm>
          <a:prstGeom prst="straightConnector1">
            <a:avLst/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직사각형 27"/>
          <p:cNvSpPr/>
          <p:nvPr/>
        </p:nvSpPr>
        <p:spPr bwMode="auto">
          <a:xfrm>
            <a:off x="2914178" y="2644389"/>
            <a:ext cx="1222760" cy="826179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8391" y="1628750"/>
            <a:ext cx="2935059" cy="1980000"/>
          </a:xfrm>
          <a:prstGeom prst="rect">
            <a:avLst/>
          </a:prstGeom>
        </p:spPr>
      </p:pic>
      <p:sp>
        <p:nvSpPr>
          <p:cNvPr id="31" name="직사각형 30"/>
          <p:cNvSpPr/>
          <p:nvPr/>
        </p:nvSpPr>
        <p:spPr bwMode="auto">
          <a:xfrm>
            <a:off x="5232621" y="2615212"/>
            <a:ext cx="1015088" cy="85535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0390" y="955178"/>
            <a:ext cx="27270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- Product IA</a:t>
            </a: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89428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/>
              <a:t>PIM </a:t>
            </a:r>
            <a:r>
              <a:rPr lang="ko-KR" altLang="en-US" smtClean="0"/>
              <a:t>메뉴구성</a:t>
            </a:r>
            <a:r>
              <a:rPr lang="en-US" altLang="ko-KR" smtClean="0"/>
              <a:t>&gt; Resource Mgmt</a:t>
            </a:r>
            <a:endParaRPr lang="ko-KR" altLang="en-US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Contents &gt; </a:t>
            </a:r>
            <a:r>
              <a:rPr lang="en-US" altLang="ko-KR" sz="1000" dirty="0">
                <a:latin typeface="맑은 고딕" pitchFamily="50" charset="-127"/>
                <a:ea typeface="맑은 고딕" pitchFamily="50" charset="-127"/>
              </a:rPr>
              <a:t>Resource Mgmt</a:t>
            </a: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21" y="2025080"/>
            <a:ext cx="3458734" cy="1980000"/>
          </a:xfrm>
          <a:prstGeom prst="rect">
            <a:avLst/>
          </a:prstGeom>
        </p:spPr>
      </p:pic>
      <p:sp>
        <p:nvSpPr>
          <p:cNvPr id="24" name="직사각형 23"/>
          <p:cNvSpPr/>
          <p:nvPr/>
        </p:nvSpPr>
        <p:spPr bwMode="auto">
          <a:xfrm>
            <a:off x="2287292" y="2995613"/>
            <a:ext cx="1222760" cy="826179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8830" y="2025080"/>
            <a:ext cx="2935059" cy="1980000"/>
          </a:xfrm>
          <a:prstGeom prst="rect">
            <a:avLst/>
          </a:prstGeom>
        </p:spPr>
      </p:pic>
      <p:sp>
        <p:nvSpPr>
          <p:cNvPr id="26" name="직사각형 25"/>
          <p:cNvSpPr/>
          <p:nvPr/>
        </p:nvSpPr>
        <p:spPr bwMode="auto">
          <a:xfrm>
            <a:off x="5630430" y="2867519"/>
            <a:ext cx="907404" cy="85535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0339" y="2021542"/>
            <a:ext cx="3068915" cy="1701335"/>
          </a:xfrm>
          <a:prstGeom prst="rect">
            <a:avLst/>
          </a:prstGeom>
        </p:spPr>
      </p:pic>
      <p:sp>
        <p:nvSpPr>
          <p:cNvPr id="28" name="직사각형 27"/>
          <p:cNvSpPr/>
          <p:nvPr/>
        </p:nvSpPr>
        <p:spPr bwMode="auto">
          <a:xfrm>
            <a:off x="6757464" y="2890043"/>
            <a:ext cx="3091790" cy="85535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cxnSp>
        <p:nvCxnSpPr>
          <p:cNvPr id="30" name="직선 화살표 연결선 29"/>
          <p:cNvCxnSpPr>
            <a:endCxn id="26" idx="1"/>
          </p:cNvCxnSpPr>
          <p:nvPr/>
        </p:nvCxnSpPr>
        <p:spPr bwMode="auto">
          <a:xfrm>
            <a:off x="3510052" y="3295198"/>
            <a:ext cx="2120378" cy="0"/>
          </a:xfrm>
          <a:prstGeom prst="straightConnector1">
            <a:avLst/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60390" y="955178"/>
            <a:ext cx="5688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Contents &gt; Content Type Mgmt</a:t>
            </a:r>
          </a:p>
          <a:p>
            <a:r>
              <a:rPr lang="en-US" altLang="ko-KR" smtClean="0">
                <a:latin typeface="맑은 고딕" pitchFamily="50" charset="-127"/>
                <a:ea typeface="맑은 고딕" pitchFamily="50" charset="-127"/>
              </a:rPr>
              <a:t>                 &gt;  Resoure Mgmt</a:t>
            </a:r>
            <a:endParaRPr lang="ko-KR" altLang="en-US" dirty="0" smtClean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3" name="직선 화살표 연결선 32"/>
          <p:cNvCxnSpPr/>
          <p:nvPr/>
        </p:nvCxnSpPr>
        <p:spPr bwMode="auto">
          <a:xfrm>
            <a:off x="6537270" y="3284980"/>
            <a:ext cx="216000" cy="0"/>
          </a:xfrm>
          <a:prstGeom prst="straightConnector1">
            <a:avLst/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2495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9" name="슬라이드 번호 개체 틀 3"/>
          <p:cNvSpPr txBox="1">
            <a:spLocks/>
          </p:cNvSpPr>
          <p:nvPr/>
        </p:nvSpPr>
        <p:spPr bwMode="gray">
          <a:xfrm>
            <a:off x="346077" y="6540500"/>
            <a:ext cx="352425" cy="24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/>
            <a:fld id="{06C49BD3-EB2D-48F8-93F5-981D39E1F020}" type="slidenum">
              <a:rPr lang="en-US" altLang="ko-KR" sz="700" b="0">
                <a:solidFill>
                  <a:srgbClr val="808080"/>
                </a:solidFill>
                <a:latin typeface="Calibri" pitchFamily="34" charset="0"/>
                <a:ea typeface="HY그래픽M" pitchFamily="18" charset="-127"/>
                <a:cs typeface="Calibri" pitchFamily="34" charset="0"/>
              </a:rPr>
              <a:pPr algn="ctr"/>
              <a:t>5</a:t>
            </a:fld>
            <a:endParaRPr lang="en-US" altLang="ko-KR" sz="700" b="0" dirty="0">
              <a:solidFill>
                <a:srgbClr val="808080"/>
              </a:solidFill>
              <a:latin typeface="Calibri" pitchFamily="34" charset="0"/>
              <a:ea typeface="HY그래픽M" pitchFamily="18" charset="-127"/>
              <a:cs typeface="Calibri" pitchFamily="34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2214997" y="1258652"/>
            <a:ext cx="5472760" cy="57608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08730" y="1340710"/>
            <a:ext cx="4104570" cy="431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marL="457200" indent="-457200"/>
            <a:r>
              <a:rPr lang="en-US" altLang="ko-KR" sz="2000" dirty="0">
                <a:latin typeface="맑은 고딕" pitchFamily="50" charset="-127"/>
                <a:ea typeface="맑은 고딕" pitchFamily="50" charset="-127"/>
              </a:rPr>
              <a:t>1. Product IA</a:t>
            </a:r>
          </a:p>
          <a:p>
            <a:pPr marL="457200" indent="-457200"/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  <a:p>
            <a:pPr marL="457200" indent="-457200"/>
            <a:endParaRPr lang="en-US" altLang="ko-KR" sz="20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430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469" y="4107533"/>
            <a:ext cx="3458734" cy="198000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40" y="854772"/>
            <a:ext cx="6669920" cy="2797457"/>
          </a:xfrm>
          <a:prstGeom prst="rect">
            <a:avLst/>
          </a:prstGeom>
        </p:spPr>
      </p:pic>
      <p:graphicFrame>
        <p:nvGraphicFramePr>
          <p:cNvPr id="23" name="Group 160"/>
          <p:cNvGraphicFramePr>
            <a:graphicFrameLocks noGrp="1"/>
          </p:cNvGraphicFramePr>
          <p:nvPr>
            <p:extLst/>
          </p:nvPr>
        </p:nvGraphicFramePr>
        <p:xfrm>
          <a:off x="8121650" y="650745"/>
          <a:ext cx="1775724" cy="788586"/>
        </p:xfrm>
        <a:graphic>
          <a:graphicData uri="http://schemas.openxmlformats.org/drawingml/2006/table">
            <a:tbl>
              <a:tblPr/>
              <a:tblGrid>
                <a:gridCol w="143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로그인후 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LED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클릭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메뉴에서 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LED</a:t>
                      </a:r>
                      <a:r>
                        <a:rPr kumimoji="0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&gt;PIM&gt; Product IA </a:t>
                      </a:r>
                      <a:r>
                        <a:rPr kumimoji="0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클릭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altLang="ko-KR" dirty="0"/>
              <a:t>Product IA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Product IA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37" name="그룹 36"/>
          <p:cNvGrpSpPr/>
          <p:nvPr/>
        </p:nvGrpSpPr>
        <p:grpSpPr>
          <a:xfrm>
            <a:off x="3211851" y="1916790"/>
            <a:ext cx="949039" cy="594486"/>
            <a:chOff x="128331" y="4653170"/>
            <a:chExt cx="949039" cy="594486"/>
          </a:xfrm>
        </p:grpSpPr>
        <p:sp>
          <p:nvSpPr>
            <p:cNvPr id="18" name="직사각형 2"/>
            <p:cNvSpPr>
              <a:spLocks noChangeArrowheads="1"/>
            </p:cNvSpPr>
            <p:nvPr/>
          </p:nvSpPr>
          <p:spPr bwMode="auto">
            <a:xfrm>
              <a:off x="130176" y="4653170"/>
              <a:ext cx="142875" cy="142875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rgbClr val="D60093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latinLnBrk="0">
                <a:lnSpc>
                  <a:spcPct val="115000"/>
                </a:lnSpc>
                <a:spcBef>
                  <a:spcPct val="30000"/>
                </a:spcBef>
                <a:spcAft>
                  <a:spcPct val="30000"/>
                </a:spcAft>
              </a:pPr>
              <a:r>
                <a:rPr lang="en-US" altLang="ko-KR" sz="800" dirty="0">
                  <a:ea typeface="HY헤드라인M" pitchFamily="18" charset="-127"/>
                </a:rPr>
                <a:t>1</a:t>
              </a:r>
              <a:endParaRPr lang="ko-KR" altLang="en-US" sz="800" b="1" dirty="0">
                <a:ea typeface="HY헤드라인M" pitchFamily="18" charset="-127"/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128331" y="4653170"/>
              <a:ext cx="949039" cy="594486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9525" cap="flat" cmpd="sng" algn="ctr">
              <a:solidFill>
                <a:srgbClr val="D6009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15000"/>
                </a:lnSpc>
                <a:spcBef>
                  <a:spcPct val="30000"/>
                </a:spcBef>
                <a:spcAft>
                  <a:spcPct val="30000"/>
                </a:spcAft>
                <a:buClrTx/>
                <a:buSzTx/>
                <a:buFont typeface="Arial" charset="0"/>
                <a:buAutoNum type="arabicPeriod"/>
                <a:tabLst/>
              </a:pPr>
              <a:endParaRPr kumimoji="1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Y헤드라인M" pitchFamily="18" charset="-127"/>
              </a:endParaRPr>
            </a:p>
          </p:txBody>
        </p:sp>
      </p:grpSp>
      <p:cxnSp>
        <p:nvCxnSpPr>
          <p:cNvPr id="33" name="꺾인 연결선 32"/>
          <p:cNvCxnSpPr>
            <a:endCxn id="28" idx="0"/>
          </p:cNvCxnSpPr>
          <p:nvPr/>
        </p:nvCxnSpPr>
        <p:spPr bwMode="auto">
          <a:xfrm rot="16200000" flipH="1">
            <a:off x="2706485" y="3488037"/>
            <a:ext cx="2596596" cy="673674"/>
          </a:xfrm>
          <a:prstGeom prst="bentConnector3">
            <a:avLst>
              <a:gd name="adj1" fmla="val 50000"/>
            </a:avLst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직선 화살표 연결선 34"/>
          <p:cNvCxnSpPr/>
          <p:nvPr/>
        </p:nvCxnSpPr>
        <p:spPr bwMode="auto">
          <a:xfrm>
            <a:off x="4963830" y="5569769"/>
            <a:ext cx="1062000" cy="3034"/>
          </a:xfrm>
          <a:prstGeom prst="straightConnector1">
            <a:avLst/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그룹 29"/>
          <p:cNvGrpSpPr/>
          <p:nvPr/>
        </p:nvGrpSpPr>
        <p:grpSpPr>
          <a:xfrm>
            <a:off x="3730240" y="5119141"/>
            <a:ext cx="1222760" cy="830210"/>
            <a:chOff x="4092079" y="2632554"/>
            <a:chExt cx="1222760" cy="968393"/>
          </a:xfrm>
        </p:grpSpPr>
        <p:sp>
          <p:nvSpPr>
            <p:cNvPr id="28" name="직사각형 27"/>
            <p:cNvSpPr/>
            <p:nvPr/>
          </p:nvSpPr>
          <p:spPr bwMode="auto">
            <a:xfrm>
              <a:off x="4092079" y="2637256"/>
              <a:ext cx="1222760" cy="963691"/>
            </a:xfrm>
            <a:prstGeom prst="rect">
              <a:avLst/>
            </a:prstGeom>
            <a:solidFill>
              <a:srgbClr val="FF0000">
                <a:alpha val="10000"/>
              </a:srgbClr>
            </a:solidFill>
            <a:ln w="9525" cap="flat" cmpd="sng" algn="ctr">
              <a:solidFill>
                <a:srgbClr val="D6009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15000"/>
                </a:lnSpc>
                <a:spcBef>
                  <a:spcPct val="30000"/>
                </a:spcBef>
                <a:spcAft>
                  <a:spcPct val="30000"/>
                </a:spcAft>
                <a:buClrTx/>
                <a:buSzTx/>
                <a:buFont typeface="Arial" charset="0"/>
                <a:buAutoNum type="arabicPeriod"/>
                <a:tabLst/>
              </a:pPr>
              <a:endParaRPr kumimoji="1" lang="ko-KR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Y헤드라인M" pitchFamily="18" charset="-127"/>
              </a:endParaRPr>
            </a:p>
          </p:txBody>
        </p:sp>
        <p:sp>
          <p:nvSpPr>
            <p:cNvPr id="19" name="직사각형 2"/>
            <p:cNvSpPr>
              <a:spLocks noChangeArrowheads="1"/>
            </p:cNvSpPr>
            <p:nvPr/>
          </p:nvSpPr>
          <p:spPr bwMode="auto">
            <a:xfrm>
              <a:off x="4101686" y="2632554"/>
              <a:ext cx="142875" cy="142875"/>
            </a:xfrm>
            <a:prstGeom prst="rect">
              <a:avLst/>
            </a:prstGeom>
            <a:solidFill>
              <a:srgbClr val="FFC000"/>
            </a:solidFill>
            <a:ln w="9525" algn="ctr">
              <a:solidFill>
                <a:srgbClr val="D60093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algn="ctr" latinLnBrk="0">
                <a:lnSpc>
                  <a:spcPct val="115000"/>
                </a:lnSpc>
                <a:spcBef>
                  <a:spcPct val="30000"/>
                </a:spcBef>
                <a:spcAft>
                  <a:spcPct val="30000"/>
                </a:spcAft>
              </a:pPr>
              <a:r>
                <a:rPr lang="en-US" altLang="ko-KR" sz="800" dirty="0">
                  <a:ea typeface="HY헤드라인M" pitchFamily="18" charset="-127"/>
                </a:rPr>
                <a:t>2</a:t>
              </a:r>
              <a:endParaRPr lang="ko-KR" altLang="en-US" sz="800" b="1" dirty="0">
                <a:ea typeface="HY헤드라인M" pitchFamily="18" charset="-127"/>
              </a:endParaRPr>
            </a:p>
          </p:txBody>
        </p:sp>
      </p:grpSp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4453" y="4107533"/>
            <a:ext cx="2935059" cy="1980000"/>
          </a:xfrm>
          <a:prstGeom prst="rect">
            <a:avLst/>
          </a:prstGeom>
        </p:spPr>
      </p:pic>
      <p:sp>
        <p:nvSpPr>
          <p:cNvPr id="31" name="직사각형 30"/>
          <p:cNvSpPr/>
          <p:nvPr/>
        </p:nvSpPr>
        <p:spPr bwMode="auto">
          <a:xfrm>
            <a:off x="6048683" y="5093995"/>
            <a:ext cx="1015088" cy="85535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25933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roup 160"/>
          <p:cNvGraphicFramePr>
            <a:graphicFrameLocks noGrp="1"/>
          </p:cNvGraphicFramePr>
          <p:nvPr>
            <p:extLst/>
          </p:nvPr>
        </p:nvGraphicFramePr>
        <p:xfrm>
          <a:off x="8049430" y="650745"/>
          <a:ext cx="1811066" cy="6261449"/>
        </p:xfrm>
        <a:graphic>
          <a:graphicData uri="http://schemas.openxmlformats.org/drawingml/2006/table">
            <a:tbl>
              <a:tblPr/>
              <a:tblGrid>
                <a:gridCol w="18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1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국가 코드 선택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853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카테고리 리스트 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 #1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에서 선택한 국가코드에 따라 해당하는 카테고리가 표시됨 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[Create]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카테고리 선택 메뉴의 하위 메뉴 생성 함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Category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 우선순위 변경 가능</a:t>
                      </a:r>
                    </a:p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Tree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에서 우선순위를 변경할 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Category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클릭 후</a:t>
                      </a: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</a:p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[▲]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선택 항목이 상위로 이동됨</a:t>
                      </a:r>
                    </a:p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[▼] </a:t>
                      </a: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선택 항목이 하위로 이동됨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Parent Category </a:t>
                      </a:r>
                      <a:b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:</a:t>
                      </a: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상위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정보가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 Code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자동 </a:t>
                      </a:r>
                      <a:r>
                        <a:rPr kumimoji="0" lang="ko-KR" alt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 Level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 Depth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 따라 자동 부여됨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Local Title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사용할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Product IA 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 항목으로 미 입력 시 저장 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English Title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영문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입력 후 수정 불가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10.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Status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항목별 기능 정의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/>
                      </a:r>
                      <a:b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</a:b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 Active : front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페이지 및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Search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에서 노출 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171450" indent="-79375">
                        <a:buFontTx/>
                        <a:buChar char="-"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Inactive : front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페이지 및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Search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에서 비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171450" indent="-79375">
                        <a:buFontTx/>
                        <a:buChar char="-"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EOL : front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페이지 비 노출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Search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에서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Save, QA, Live 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각 단계별 반영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Workflow Status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현재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WF </a:t>
                      </a:r>
                      <a:r>
                        <a:rPr kumimoji="0" lang="ko-KR" alt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상태값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altLang="ko-KR" dirty="0"/>
              <a:t>Product IA</a:t>
            </a:r>
          </a:p>
        </p:txBody>
      </p:sp>
      <p:sp>
        <p:nvSpPr>
          <p:cNvPr id="45" name="제목 1"/>
          <p:cNvSpPr txBox="1">
            <a:spLocks/>
          </p:cNvSpPr>
          <p:nvPr/>
        </p:nvSpPr>
        <p:spPr bwMode="auto">
          <a:xfrm>
            <a:off x="174169" y="628996"/>
            <a:ext cx="7803251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 Product IA List : Product Group </a:t>
            </a:r>
            <a:r>
              <a:rPr lang="ko-KR" altLang="en-US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레벨 </a:t>
            </a: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 IA Info]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00" y="1123950"/>
            <a:ext cx="7705069" cy="4812794"/>
          </a:xfrm>
          <a:prstGeom prst="rect">
            <a:avLst/>
          </a:prstGeom>
        </p:spPr>
      </p:pic>
      <p:sp>
        <p:nvSpPr>
          <p:cNvPr id="40" name="직사각형 39"/>
          <p:cNvSpPr/>
          <p:nvPr/>
        </p:nvSpPr>
        <p:spPr bwMode="auto">
          <a:xfrm>
            <a:off x="280271" y="1802479"/>
            <a:ext cx="1369079" cy="244094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243011" y="2508793"/>
            <a:ext cx="1406339" cy="2866079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cxnSp>
        <p:nvCxnSpPr>
          <p:cNvPr id="49" name="꺾인 연결선 48"/>
          <p:cNvCxnSpPr>
            <a:stCxn id="40" idx="1"/>
            <a:endCxn id="48" idx="1"/>
          </p:cNvCxnSpPr>
          <p:nvPr/>
        </p:nvCxnSpPr>
        <p:spPr bwMode="auto">
          <a:xfrm rot="10800000" flipV="1">
            <a:off x="243011" y="1924525"/>
            <a:ext cx="37260" cy="2017307"/>
          </a:xfrm>
          <a:prstGeom prst="bentConnector3">
            <a:avLst>
              <a:gd name="adj1" fmla="val 713527"/>
            </a:avLst>
          </a:prstGeom>
          <a:ln>
            <a:solidFill>
              <a:srgbClr val="D60093"/>
            </a:solidFill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직사각형 2"/>
          <p:cNvSpPr>
            <a:spLocks noChangeArrowheads="1"/>
          </p:cNvSpPr>
          <p:nvPr/>
        </p:nvSpPr>
        <p:spPr bwMode="auto">
          <a:xfrm>
            <a:off x="158481" y="175061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46" name="직사각형 2"/>
          <p:cNvSpPr>
            <a:spLocks noChangeArrowheads="1"/>
          </p:cNvSpPr>
          <p:nvPr/>
        </p:nvSpPr>
        <p:spPr bwMode="auto">
          <a:xfrm>
            <a:off x="123528" y="2463471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1" name="직사각형 2"/>
          <p:cNvSpPr>
            <a:spLocks noChangeArrowheads="1"/>
          </p:cNvSpPr>
          <p:nvPr/>
        </p:nvSpPr>
        <p:spPr bwMode="auto">
          <a:xfrm>
            <a:off x="159571" y="5548349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2" name="직사각형 2"/>
          <p:cNvSpPr>
            <a:spLocks noChangeArrowheads="1"/>
          </p:cNvSpPr>
          <p:nvPr/>
        </p:nvSpPr>
        <p:spPr bwMode="auto">
          <a:xfrm>
            <a:off x="1116884" y="5548349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3" name="직사각형 2"/>
          <p:cNvSpPr>
            <a:spLocks noChangeArrowheads="1"/>
          </p:cNvSpPr>
          <p:nvPr/>
        </p:nvSpPr>
        <p:spPr bwMode="auto">
          <a:xfrm>
            <a:off x="1670423" y="1759626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4" name="직사각형 2"/>
          <p:cNvSpPr>
            <a:spLocks noChangeArrowheads="1"/>
          </p:cNvSpPr>
          <p:nvPr/>
        </p:nvSpPr>
        <p:spPr bwMode="auto">
          <a:xfrm>
            <a:off x="1670423" y="1972571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7" name="직사각형 2"/>
          <p:cNvSpPr>
            <a:spLocks noChangeArrowheads="1"/>
          </p:cNvSpPr>
          <p:nvPr/>
        </p:nvSpPr>
        <p:spPr bwMode="auto">
          <a:xfrm>
            <a:off x="1670423" y="2228383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8" name="직사각형 2"/>
          <p:cNvSpPr>
            <a:spLocks noChangeArrowheads="1"/>
          </p:cNvSpPr>
          <p:nvPr/>
        </p:nvSpPr>
        <p:spPr bwMode="auto">
          <a:xfrm>
            <a:off x="1670423" y="248419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8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61" name="직사각형 2"/>
          <p:cNvSpPr>
            <a:spLocks noChangeArrowheads="1"/>
          </p:cNvSpPr>
          <p:nvPr/>
        </p:nvSpPr>
        <p:spPr bwMode="auto">
          <a:xfrm>
            <a:off x="1670423" y="2737478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9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63" name="직사각형 2"/>
          <p:cNvSpPr>
            <a:spLocks noChangeArrowheads="1"/>
          </p:cNvSpPr>
          <p:nvPr/>
        </p:nvSpPr>
        <p:spPr bwMode="auto">
          <a:xfrm>
            <a:off x="1670423" y="3038686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10</a:t>
            </a:r>
            <a:endParaRPr lang="ko-KR" altLang="en-US" sz="800" b="1" dirty="0">
              <a:ea typeface="HY헤드라인M" pitchFamily="18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0300" y="1118772"/>
            <a:ext cx="1145134" cy="443808"/>
          </a:xfrm>
          <a:prstGeom prst="rect">
            <a:avLst/>
          </a:prstGeom>
        </p:spPr>
      </p:pic>
      <p:sp>
        <p:nvSpPr>
          <p:cNvPr id="56" name="직사각형 2"/>
          <p:cNvSpPr>
            <a:spLocks noChangeArrowheads="1"/>
          </p:cNvSpPr>
          <p:nvPr/>
        </p:nvSpPr>
        <p:spPr bwMode="auto">
          <a:xfrm>
            <a:off x="6720123" y="1040642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2" name="직사각형 2"/>
          <p:cNvSpPr>
            <a:spLocks noChangeArrowheads="1"/>
          </p:cNvSpPr>
          <p:nvPr/>
        </p:nvSpPr>
        <p:spPr bwMode="auto">
          <a:xfrm>
            <a:off x="6796386" y="1415977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Product IA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679216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69" y="1123950"/>
            <a:ext cx="7803251" cy="4889342"/>
          </a:xfrm>
          <a:prstGeom prst="rect">
            <a:avLst/>
          </a:prstGeom>
        </p:spPr>
      </p:pic>
      <p:graphicFrame>
        <p:nvGraphicFramePr>
          <p:cNvPr id="23" name="Group 160"/>
          <p:cNvGraphicFramePr>
            <a:graphicFrameLocks noGrp="1"/>
          </p:cNvGraphicFramePr>
          <p:nvPr>
            <p:extLst/>
          </p:nvPr>
        </p:nvGraphicFramePr>
        <p:xfrm>
          <a:off x="8049430" y="650745"/>
          <a:ext cx="1811066" cy="6283236"/>
        </p:xfrm>
        <a:graphic>
          <a:graphicData uri="http://schemas.openxmlformats.org/drawingml/2006/table">
            <a:tbl>
              <a:tblPr/>
              <a:tblGrid>
                <a:gridCol w="18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10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Product IA Type </a:t>
                      </a:r>
                      <a:r>
                        <a:rPr kumimoji="1" lang="ko-KR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선택 영역</a:t>
                      </a:r>
                    </a:p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항목별 기능 정의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Product : Resource Register &gt; Related Category &amp; Products List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의 트리 선택 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3Depth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선택하면 우측에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PD Category Select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Application : Resource Register &gt; Related Category &amp; Products List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의 트리 선택 시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2Depth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선택하면 우측에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PD Category Select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 항목이 노출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6853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Local Title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사용할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Product IA 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 항목으로 미 입력 시 저장 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English Title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영문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입력 후 수정 불가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AEM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 생성될 페이지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URL  </a:t>
                      </a: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생성시에만 입력 가능함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URL Path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는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SEO Recommendation URL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기준으로 입력하여야 함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front</a:t>
                      </a:r>
                      <a:r>
                        <a:rPr kumimoji="1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노출 여부 상태 설정</a:t>
                      </a:r>
                      <a:endParaRPr kumimoji="1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Active : front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페이지 및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Search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에서 노출 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Inactive : front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페이지 및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Search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에서 비 노출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EOL : front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페이지 비 노출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Search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에서 노출</a:t>
                      </a: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SEO </a:t>
                      </a:r>
                      <a:r>
                        <a:rPr kumimoji="1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값을 입력함</a:t>
                      </a:r>
                      <a:endParaRPr kumimoji="1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[Delete]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등록 시에는 노출 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Delete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정상 처리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QA/Live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반영</a:t>
                      </a: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하위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가 존재 하면 삭제 안됨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Save, QA, Live 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각 단계별 반영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Workflow Status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현재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WF </a:t>
                      </a:r>
                      <a:r>
                        <a:rPr kumimoji="0" lang="ko-KR" alt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상태값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altLang="ko-KR" dirty="0"/>
              <a:t>Product IA</a:t>
            </a:r>
          </a:p>
        </p:txBody>
      </p:sp>
      <p:sp>
        <p:nvSpPr>
          <p:cNvPr id="45" name="제목 1"/>
          <p:cNvSpPr txBox="1">
            <a:spLocks/>
          </p:cNvSpPr>
          <p:nvPr/>
        </p:nvSpPr>
        <p:spPr bwMode="auto">
          <a:xfrm>
            <a:off x="174169" y="628996"/>
            <a:ext cx="7803251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 Product IA List : PFS </a:t>
            </a:r>
            <a:r>
              <a:rPr lang="ko-KR" altLang="en-US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레벨 </a:t>
            </a: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 IA Info]</a:t>
            </a:r>
          </a:p>
        </p:txBody>
      </p:sp>
      <p:sp>
        <p:nvSpPr>
          <p:cNvPr id="41" name="직사각형 2"/>
          <p:cNvSpPr>
            <a:spLocks noChangeArrowheads="1"/>
          </p:cNvSpPr>
          <p:nvPr/>
        </p:nvSpPr>
        <p:spPr bwMode="auto">
          <a:xfrm>
            <a:off x="2606268" y="246347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46" name="직사각형 2"/>
          <p:cNvSpPr>
            <a:spLocks noChangeArrowheads="1"/>
          </p:cNvSpPr>
          <p:nvPr/>
        </p:nvSpPr>
        <p:spPr bwMode="auto">
          <a:xfrm>
            <a:off x="2606268" y="2686441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1" name="직사각형 2"/>
          <p:cNvSpPr>
            <a:spLocks noChangeArrowheads="1"/>
          </p:cNvSpPr>
          <p:nvPr/>
        </p:nvSpPr>
        <p:spPr bwMode="auto">
          <a:xfrm>
            <a:off x="2614443" y="2954789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3" name="직사각형 2"/>
          <p:cNvSpPr>
            <a:spLocks noChangeArrowheads="1"/>
          </p:cNvSpPr>
          <p:nvPr/>
        </p:nvSpPr>
        <p:spPr bwMode="auto">
          <a:xfrm>
            <a:off x="2612723" y="3568268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5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54" name="직사각형 2"/>
          <p:cNvSpPr>
            <a:spLocks noChangeArrowheads="1"/>
          </p:cNvSpPr>
          <p:nvPr/>
        </p:nvSpPr>
        <p:spPr bwMode="auto">
          <a:xfrm>
            <a:off x="2612723" y="328469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639967" y="4128264"/>
            <a:ext cx="6265783" cy="1562960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56" name="직사각형 2"/>
          <p:cNvSpPr>
            <a:spLocks noChangeArrowheads="1"/>
          </p:cNvSpPr>
          <p:nvPr/>
        </p:nvSpPr>
        <p:spPr bwMode="auto">
          <a:xfrm>
            <a:off x="1568530" y="400508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808" y="1138450"/>
            <a:ext cx="577861" cy="256827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7488" y="1140710"/>
            <a:ext cx="1608723" cy="488040"/>
          </a:xfrm>
          <a:prstGeom prst="rect">
            <a:avLst/>
          </a:prstGeom>
        </p:spPr>
      </p:pic>
      <p:sp>
        <p:nvSpPr>
          <p:cNvPr id="18" name="직사각형 2"/>
          <p:cNvSpPr>
            <a:spLocks noChangeArrowheads="1"/>
          </p:cNvSpPr>
          <p:nvPr/>
        </p:nvSpPr>
        <p:spPr bwMode="auto">
          <a:xfrm>
            <a:off x="6862366" y="99670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8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6249181" y="1153269"/>
            <a:ext cx="576080" cy="24200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52" name="직사각형 2"/>
          <p:cNvSpPr>
            <a:spLocks noChangeArrowheads="1"/>
          </p:cNvSpPr>
          <p:nvPr/>
        </p:nvSpPr>
        <p:spPr bwMode="auto">
          <a:xfrm>
            <a:off x="6249180" y="1034388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0" name="직사각형 2"/>
          <p:cNvSpPr>
            <a:spLocks noChangeArrowheads="1"/>
          </p:cNvSpPr>
          <p:nvPr/>
        </p:nvSpPr>
        <p:spPr bwMode="auto">
          <a:xfrm>
            <a:off x="6825261" y="1447023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9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Product IA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08221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69" y="1123950"/>
            <a:ext cx="7803251" cy="4874137"/>
          </a:xfrm>
          <a:prstGeom prst="rect">
            <a:avLst/>
          </a:prstGeom>
        </p:spPr>
      </p:pic>
      <p:graphicFrame>
        <p:nvGraphicFramePr>
          <p:cNvPr id="23" name="Group 160"/>
          <p:cNvGraphicFramePr>
            <a:graphicFrameLocks noGrp="1"/>
          </p:cNvGraphicFramePr>
          <p:nvPr>
            <p:extLst/>
          </p:nvPr>
        </p:nvGraphicFramePr>
        <p:xfrm>
          <a:off x="8121650" y="650745"/>
          <a:ext cx="1775724" cy="4604682"/>
        </p:xfrm>
        <a:graphic>
          <a:graphicData uri="http://schemas.openxmlformats.org/drawingml/2006/table">
            <a:tbl>
              <a:tblPr/>
              <a:tblGrid>
                <a:gridCol w="1438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19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15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Rational 	</a:t>
                      </a:r>
                    </a:p>
                  </a:txBody>
                  <a:tcPr marL="89961" marR="89961" marT="46797" marB="46797" anchor="ctr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Local Title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사용할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Product IA 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필수 항목으로 미 입력 시 저장 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English Title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영문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Title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입력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입력 후 수정 불가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AEM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에 생성될 페이지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URL  </a:t>
                      </a: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생성시에만 입력 가능함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URL Path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는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SEO Recommendation URL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기준으로 입력하여야 함</a:t>
                      </a:r>
                    </a:p>
                  </a:txBody>
                  <a:tcPr marL="0" marR="0" marT="46797" marB="46797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SEO </a:t>
                      </a:r>
                      <a:r>
                        <a:rPr kumimoji="1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값을 입력함</a:t>
                      </a:r>
                      <a:endParaRPr kumimoji="1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[Delete]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등록 시에는 노출 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Delete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정상 처리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QA/Live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반영</a:t>
                      </a: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하위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가 존재 하면 삭제 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[Delete]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0" lang="en-US" altLang="ko-KR" sz="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최초 등록 시에는 노출 안됨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  <a:p>
                      <a:pPr marL="92075" marR="0" lvl="0" indent="-92075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Delete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정상 처리 시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QA/Live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반영</a:t>
                      </a:r>
                    </a:p>
                    <a:p>
                      <a:pPr marL="92075" marR="0" lvl="0" indent="-92075" algn="l" defTabSz="914296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하위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Category 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가 존재 하면 삭제 안됨</a:t>
                      </a:r>
                      <a:endParaRPr kumimoji="0" lang="en-US" altLang="ko-KR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Save, QA, Live  </a:t>
                      </a:r>
                      <a:r>
                        <a:rPr kumimoji="0" lang="ko-KR" altLang="en-US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버튼</a:t>
                      </a:r>
                      <a:endParaRPr kumimoji="1" lang="en-US" altLang="ko-KR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각 단계별 반영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5622"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8.</a:t>
                      </a:r>
                    </a:p>
                  </a:txBody>
                  <a:tcPr marL="0" marR="0" marT="46797" marB="46797" horzOverflow="overflow">
                    <a:lnL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600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Workflow Status</a:t>
                      </a:r>
                    </a:p>
                    <a:p>
                      <a:pPr marL="92075" marR="0" lvl="0" indent="-92075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현재 </a:t>
                      </a:r>
                      <a:r>
                        <a:rPr kumimoji="0" lang="en-US" altLang="ko-KR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WF </a:t>
                      </a:r>
                      <a:r>
                        <a:rPr kumimoji="0" lang="ko-KR" alt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상태값</a:t>
                      </a:r>
                      <a:r>
                        <a:rPr kumimoji="0" lang="ko-KR" alt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노출</a:t>
                      </a:r>
                      <a:endParaRPr kumimoji="0" lang="en-US" altLang="ko-KR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54000" marR="540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/>
            <a:r>
              <a:rPr lang="en-US" altLang="ko-KR" dirty="0"/>
              <a:t>Product IA</a:t>
            </a:r>
          </a:p>
        </p:txBody>
      </p:sp>
      <p:sp>
        <p:nvSpPr>
          <p:cNvPr id="17" name="제목 1"/>
          <p:cNvSpPr txBox="1">
            <a:spLocks/>
          </p:cNvSpPr>
          <p:nvPr/>
        </p:nvSpPr>
        <p:spPr bwMode="auto">
          <a:xfrm>
            <a:off x="174169" y="628996"/>
            <a:ext cx="7803251" cy="257316"/>
          </a:xfrm>
          <a:prstGeom prst="rect">
            <a:avLst/>
          </a:prstGeom>
          <a:solidFill>
            <a:srgbClr val="2688D2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[ Product IA List : PCD </a:t>
            </a:r>
            <a:r>
              <a:rPr lang="ko-KR" altLang="en-US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레벨 </a:t>
            </a:r>
            <a:r>
              <a:rPr lang="en-US" altLang="ko-KR" sz="1000" b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 IA Info]</a:t>
            </a:r>
          </a:p>
        </p:txBody>
      </p:sp>
      <p:sp>
        <p:nvSpPr>
          <p:cNvPr id="36" name="직사각형 2"/>
          <p:cNvSpPr>
            <a:spLocks noChangeArrowheads="1"/>
          </p:cNvSpPr>
          <p:nvPr/>
        </p:nvSpPr>
        <p:spPr bwMode="auto">
          <a:xfrm>
            <a:off x="2679763" y="3016022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3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2" name="직사각형 2"/>
          <p:cNvSpPr>
            <a:spLocks noChangeArrowheads="1"/>
          </p:cNvSpPr>
          <p:nvPr/>
        </p:nvSpPr>
        <p:spPr bwMode="auto">
          <a:xfrm>
            <a:off x="2679763" y="2420860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1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26" name="직사각형 2"/>
          <p:cNvSpPr>
            <a:spLocks noChangeArrowheads="1"/>
          </p:cNvSpPr>
          <p:nvPr/>
        </p:nvSpPr>
        <p:spPr bwMode="auto">
          <a:xfrm>
            <a:off x="2679763" y="2718441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2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1639967" y="4041883"/>
            <a:ext cx="6265783" cy="1459086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27" name="직사각형 2"/>
          <p:cNvSpPr>
            <a:spLocks noChangeArrowheads="1"/>
          </p:cNvSpPr>
          <p:nvPr/>
        </p:nvSpPr>
        <p:spPr bwMode="auto">
          <a:xfrm>
            <a:off x="1568530" y="400622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4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5907773" y="260560"/>
            <a:ext cx="4013917" cy="28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/>
          <a:lstStyle/>
          <a:p>
            <a:pPr algn="r"/>
            <a:r>
              <a:rPr lang="en-US" altLang="ko-KR" sz="1000" b="0" dirty="0">
                <a:latin typeface="맑은 고딕" pitchFamily="50" charset="-127"/>
                <a:ea typeface="맑은 고딕" pitchFamily="50" charset="-127"/>
              </a:rPr>
              <a:t>LED &gt; PIM &gt; Product IA</a:t>
            </a:r>
            <a:endParaRPr lang="en-US" altLang="ko-KR" sz="1000" dirty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808" y="1138450"/>
            <a:ext cx="577861" cy="256827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33" name="그림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7488" y="1140710"/>
            <a:ext cx="1608723" cy="488040"/>
          </a:xfrm>
          <a:prstGeom prst="rect">
            <a:avLst/>
          </a:prstGeom>
        </p:spPr>
      </p:pic>
      <p:sp>
        <p:nvSpPr>
          <p:cNvPr id="34" name="직사각형 2"/>
          <p:cNvSpPr>
            <a:spLocks noChangeArrowheads="1"/>
          </p:cNvSpPr>
          <p:nvPr/>
        </p:nvSpPr>
        <p:spPr bwMode="auto">
          <a:xfrm>
            <a:off x="6862366" y="996705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7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6249181" y="1153269"/>
            <a:ext cx="576080" cy="242008"/>
          </a:xfrm>
          <a:prstGeom prst="rect">
            <a:avLst/>
          </a:prstGeom>
          <a:solidFill>
            <a:srgbClr val="FF0000">
              <a:alpha val="10000"/>
            </a:srgbClr>
          </a:solidFill>
          <a:ln w="9525" cap="flat" cmpd="sng" algn="ctr">
            <a:solidFill>
              <a:srgbClr val="D6009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  <a:buClrTx/>
              <a:buSzTx/>
              <a:buFont typeface="Arial" charset="0"/>
              <a:buAutoNum type="arabicPeriod"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Y헤드라인M" pitchFamily="18" charset="-127"/>
            </a:endParaRPr>
          </a:p>
        </p:txBody>
      </p:sp>
      <p:sp>
        <p:nvSpPr>
          <p:cNvPr id="37" name="직사각형 2"/>
          <p:cNvSpPr>
            <a:spLocks noChangeArrowheads="1"/>
          </p:cNvSpPr>
          <p:nvPr/>
        </p:nvSpPr>
        <p:spPr bwMode="auto">
          <a:xfrm>
            <a:off x="6249180" y="1034388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6</a:t>
            </a:r>
            <a:endParaRPr lang="ko-KR" altLang="en-US" sz="800" b="1" dirty="0">
              <a:ea typeface="HY헤드라인M" pitchFamily="18" charset="-127"/>
            </a:endParaRPr>
          </a:p>
        </p:txBody>
      </p:sp>
      <p:sp>
        <p:nvSpPr>
          <p:cNvPr id="38" name="직사각형 2"/>
          <p:cNvSpPr>
            <a:spLocks noChangeArrowheads="1"/>
          </p:cNvSpPr>
          <p:nvPr/>
        </p:nvSpPr>
        <p:spPr bwMode="auto">
          <a:xfrm>
            <a:off x="6825261" y="1447023"/>
            <a:ext cx="142875" cy="142875"/>
          </a:xfrm>
          <a:prstGeom prst="rect">
            <a:avLst/>
          </a:prstGeom>
          <a:solidFill>
            <a:srgbClr val="FFC000"/>
          </a:solidFill>
          <a:ln w="9525" algn="ctr">
            <a:solidFill>
              <a:srgbClr val="D60093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latinLnBrk="0">
              <a:lnSpc>
                <a:spcPct val="11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altLang="ko-KR" sz="800" dirty="0">
                <a:ea typeface="HY헤드라인M" pitchFamily="18" charset="-127"/>
              </a:rPr>
              <a:t>8</a:t>
            </a:r>
            <a:endParaRPr lang="ko-KR" altLang="en-US" sz="800" b="1" dirty="0"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77819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3 Support_SB_Batch1_v0.8_110923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Arial"/>
        <a:ea typeface="HY헤드라인M"/>
        <a:cs typeface=""/>
      </a:majorFont>
      <a:minorFont>
        <a:latin typeface="Arial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15000"/>
          </a:lnSpc>
          <a:spcBef>
            <a:spcPct val="30000"/>
          </a:spcBef>
          <a:spcAft>
            <a:spcPct val="30000"/>
          </a:spcAft>
          <a:buClrTx/>
          <a:buSzTx/>
          <a:buFont typeface="Arial" charset="0"/>
          <a:buAutoNum type="arabicPeriod"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헤드라인M" pitchFamily="18" charset="-127"/>
          </a:defRPr>
        </a:defPPr>
      </a:lstStyle>
    </a:spDef>
    <a:lnDef>
      <a:spPr bwMode="auto">
        <a:ln>
          <a:solidFill>
            <a:srgbClr val="FF0000"/>
          </a:solidFill>
          <a:headEnd type="none" w="med" len="med"/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8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P3 Support_SB_Batch1_v0.8_110923</Template>
  <TotalTime>13934</TotalTime>
  <Words>2232</Words>
  <Application>Microsoft Office PowerPoint</Application>
  <PresentationFormat>A4 용지(210x297mm)</PresentationFormat>
  <Paragraphs>612</Paragraphs>
  <Slides>23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6" baseType="lpstr">
      <vt:lpstr>HY그래픽M</vt:lpstr>
      <vt:lpstr>HY헤드라인M</vt:lpstr>
      <vt:lpstr>Modern H Medium</vt:lpstr>
      <vt:lpstr>MS Mincho</vt:lpstr>
      <vt:lpstr>굴림</vt:lpstr>
      <vt:lpstr>맑은 고딕</vt:lpstr>
      <vt:lpstr>Arial</vt:lpstr>
      <vt:lpstr>Calibri</vt:lpstr>
      <vt:lpstr>Symbol</vt:lpstr>
      <vt:lpstr>Tahoma</vt:lpstr>
      <vt:lpstr>WingDings</vt:lpstr>
      <vt:lpstr>WingDings</vt:lpstr>
      <vt:lpstr>P3 Support_SB_Batch1_v0.8_110923</vt:lpstr>
      <vt:lpstr>PowerPoint 프레젠테이션</vt:lpstr>
      <vt:lpstr>LED PIM 접속</vt:lpstr>
      <vt:lpstr>PIM 메뉴구성 &gt; Product IA</vt:lpstr>
      <vt:lpstr>PIM 메뉴구성&gt; Resource Mgmt</vt:lpstr>
      <vt:lpstr>PowerPoint 프레젠테이션</vt:lpstr>
      <vt:lpstr>Product IA</vt:lpstr>
      <vt:lpstr>Product IA</vt:lpstr>
      <vt:lpstr>Product IA</vt:lpstr>
      <vt:lpstr>Product IA</vt:lpstr>
      <vt:lpstr>Product IA</vt:lpstr>
      <vt:lpstr>PowerPoint 프레젠테이션</vt:lpstr>
      <vt:lpstr>1. Content Type Mgmt</vt:lpstr>
      <vt:lpstr>1. Content Type Mgmt</vt:lpstr>
      <vt:lpstr>1. Content Type Mgmt</vt:lpstr>
      <vt:lpstr>1. Content Type Mgmt</vt:lpstr>
      <vt:lpstr>PowerPoint 프레젠테이션</vt:lpstr>
      <vt:lpstr>1. Resource Mgmt</vt:lpstr>
      <vt:lpstr>1. Resource Mgmt</vt:lpstr>
      <vt:lpstr>1. Resource Mgmt</vt:lpstr>
      <vt:lpstr>1. Resource Mgmt &gt; Register</vt:lpstr>
      <vt:lpstr>1. Resource Mgmt &gt; Register</vt:lpstr>
      <vt:lpstr>1. Resource Mgmt &gt; Update</vt:lpstr>
      <vt:lpstr>PowerPoint 프레젠테이션</vt:lpstr>
    </vt:vector>
  </TitlesOfParts>
  <Company>ACG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UI – P3 Support(Batch1) StoryBoard</dc:title>
  <dc:creator>user</dc:creator>
  <cp:lastModifiedBy>김수진/마케팅서비스혁신그룹(전자서비스혁신)</cp:lastModifiedBy>
  <cp:revision>2195</cp:revision>
  <cp:lastPrinted>2011-04-14T05:57:40Z</cp:lastPrinted>
  <dcterms:created xsi:type="dcterms:W3CDTF">2011-09-23T08:58:50Z</dcterms:created>
  <dcterms:modified xsi:type="dcterms:W3CDTF">2023-03-29T05:53:01Z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000800962b000000000001023700</vt:lpwstr>
  </property>
  <property fmtid="{D5CDD505-2E9C-101B-9397-08002B2CF9AE}" pid="3" name="FLCMData">
    <vt:lpwstr>C63A1D7859FA6171C267EA75400CA8A58E5F4814FF3ECC4112D53211EA5D620C029DE00B29A587DBEBD954F07CE08C3C1CF56BE97D497152DD1D09C81768BD1B</vt:lpwstr>
  </property>
  <property fmtid="{5C58129F-E5B8-477A-9B38-B3E54BFA04C8}" pid="2">
    <vt:lpwstr>CA45DFB39DCA064614F1A3A651AEA14FD68CE65970BB9DAF55A627E0E5D9A3C5</vt:lpwstr>
  </property>
</Properties>
</file>